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Raleway"/>
      <p:regular r:id="rId34"/>
      <p:bold r:id="rId35"/>
      <p:italic r:id="rId36"/>
      <p:boldItalic r:id="rId37"/>
    </p:embeddedFont>
    <p:embeddedFont>
      <p:font typeface="Lato"/>
      <p:regular r:id="rId38"/>
      <p:bold r:id="rId39"/>
      <p:italic r:id="rId40"/>
      <p:boldItalic r:id="rId41"/>
    </p:embeddedFont>
    <p:embeddedFont>
      <p:font typeface="Roboto Mon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veaWmQhFViHTOdn60uB006Syp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58946A7-B4DE-40F1-9975-AD4AD31FE0BF}">
  <a:tblStyle styleId="{E58946A7-B4DE-40F1-9975-AD4AD31FE0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5.xml"/><Relationship Id="rId42" Type="http://schemas.openxmlformats.org/officeDocument/2006/relationships/font" Target="fonts/RobotoMono-regular.fntdata"/><Relationship Id="rId41" Type="http://schemas.openxmlformats.org/officeDocument/2006/relationships/font" Target="fonts/Lato-boldItalic.fntdata"/><Relationship Id="rId22" Type="http://schemas.openxmlformats.org/officeDocument/2006/relationships/slide" Target="slides/slide17.xml"/><Relationship Id="rId44" Type="http://schemas.openxmlformats.org/officeDocument/2006/relationships/font" Target="fonts/RobotoMono-italic.fntdata"/><Relationship Id="rId21" Type="http://schemas.openxmlformats.org/officeDocument/2006/relationships/slide" Target="slides/slide16.xml"/><Relationship Id="rId43" Type="http://schemas.openxmlformats.org/officeDocument/2006/relationships/font" Target="fonts/RobotoMono-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RobotoMon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Lato-bold.fntdata"/><Relationship Id="rId16" Type="http://schemas.openxmlformats.org/officeDocument/2006/relationships/slide" Target="slides/slide11.xml"/><Relationship Id="rId38" Type="http://schemas.openxmlformats.org/officeDocument/2006/relationships/font" Target="fonts/La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ab89b9b93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ab89b9b9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Client Device - Android, Google Maps, Socket.io to communicate to server</a:t>
            </a:r>
            <a:endParaRPr/>
          </a:p>
          <a:p>
            <a:pPr indent="0" lvl="0" marL="0" rtl="0" algn="l">
              <a:spcBef>
                <a:spcPts val="0"/>
              </a:spcBef>
              <a:spcAft>
                <a:spcPts val="0"/>
              </a:spcAft>
              <a:buNone/>
            </a:pPr>
            <a:r>
              <a:rPr lang="en-US"/>
              <a:t>Server - Socket.io to communicate to client device, nodeJS, FFT-JS, MATHJS, GPS-to-GPX</a:t>
            </a:r>
            <a:endParaRPr/>
          </a:p>
          <a:p>
            <a:pPr indent="0" lvl="0" marL="0" rtl="0" algn="l">
              <a:spcBef>
                <a:spcPts val="0"/>
              </a:spcBef>
              <a:spcAft>
                <a:spcPts val="0"/>
              </a:spcAft>
              <a:buNone/>
            </a:pPr>
            <a:r>
              <a:rPr lang="en-US"/>
              <a:t>Database - MongoDB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abd1cb90b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abd1cb90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Tanner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abd1cb90b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abd1cb90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Christian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abd1cb90b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abd1cb90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abd1cb90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abd1cb9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Greg</a:t>
            </a:r>
            <a:endParaRPr/>
          </a:p>
          <a:p>
            <a:pPr indent="0" lvl="0" marL="0" rtl="0" algn="l">
              <a:spcBef>
                <a:spcPts val="0"/>
              </a:spcBef>
              <a:spcAft>
                <a:spcPts val="0"/>
              </a:spcAft>
              <a:buNone/>
            </a:pPr>
            <a:r>
              <a:rPr lang="en-US"/>
              <a:t>Milestone 1: Validated IRI Roughness Calculation Model. This will be considered complete when the model is proven to be correct and outputs accurate IRI values using location and accelerometer data taken from a smartphone.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Milestone 2: Alpha Version of Platforms Complete. The Android application and server contain implementations of all core functionalities derived from functional requirements. Unit test suites for each feature are established as outlined in Section 5 of this document.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Milestone 3: Refine Software Solutions using Test Results. This release will be the combination of bug-fixes and improvements to alpha software until it satisfies most functional and non-functional requirements. Integration tests should also be performed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Milestone 4: System and Acceptance Testing Complete. At this point, all aspects of solution have been validated and approved to meet all requirements outlined by client and in this document.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abd1cb90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abd1cb9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ab42399ff_1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ab42399ff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Tanner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Android application</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ab42399ff_1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ab42399ff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Tanner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Justin,</a:t>
            </a:r>
            <a:endParaRPr/>
          </a:p>
        </p:txBody>
      </p:sp>
      <p:sp>
        <p:nvSpPr>
          <p:cNvPr id="225" name="Google Shape;2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ab89b9b9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ab89b9b9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abd1cb90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abd1cb90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Christian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abd1cb90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abd1cb90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Extra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abd1cb90b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abd1cb90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Extra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abd1cb90b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abd1cb90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Extra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abd1cb90b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abd1cb90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Extra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abd1cb90b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abd1cb90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Extra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ac5b8f90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ac5b8f9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ac5b8f907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ac5b8f90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5cfb1d11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28" name="Google Shape;128;g75cfb1d11c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aa8e0c52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aa8e0c5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kyle</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abd1cb90b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abd1cb90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Kyle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abd1cb90b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abd1cb90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Kyle </a:t>
            </a:r>
            <a:endParaRPr/>
          </a:p>
          <a:p>
            <a:pPr indent="0" lvl="0" marL="0" rtl="0" algn="l">
              <a:spcBef>
                <a:spcPts val="0"/>
              </a:spcBef>
              <a:spcAft>
                <a:spcPts val="0"/>
              </a:spcAft>
              <a:buNone/>
            </a:pPr>
            <a:r>
              <a:rPr lang="en-US"/>
              <a:t>risk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g7ab42399ff_1_121"/>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g7ab42399ff_1_121"/>
          <p:cNvGrpSpPr/>
          <p:nvPr/>
        </p:nvGrpSpPr>
        <p:grpSpPr>
          <a:xfrm>
            <a:off x="1107036" y="1588427"/>
            <a:ext cx="994316" cy="61102"/>
            <a:chOff x="4580561" y="2589004"/>
            <a:chExt cx="1064464" cy="25200"/>
          </a:xfrm>
        </p:grpSpPr>
        <p:sp>
          <p:nvSpPr>
            <p:cNvPr id="12" name="Google Shape;12;g7ab42399ff_1_121"/>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7ab42399ff_1_121"/>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 name="Google Shape;14;g7ab42399ff_1_121"/>
          <p:cNvSpPr txBox="1"/>
          <p:nvPr>
            <p:ph type="ctrTitle"/>
          </p:nvPr>
        </p:nvSpPr>
        <p:spPr>
          <a:xfrm>
            <a:off x="972600" y="1763267"/>
            <a:ext cx="10250700" cy="221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p:txBody>
      </p:sp>
      <p:sp>
        <p:nvSpPr>
          <p:cNvPr id="15" name="Google Shape;15;g7ab42399ff_1_121"/>
          <p:cNvSpPr txBox="1"/>
          <p:nvPr>
            <p:ph idx="1" type="subTitle"/>
          </p:nvPr>
        </p:nvSpPr>
        <p:spPr>
          <a:xfrm>
            <a:off x="972837" y="4230533"/>
            <a:ext cx="10250700" cy="7215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6" name="Google Shape;16;g7ab42399ff_1_121"/>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7ab42399ff_1_185"/>
          <p:cNvGrpSpPr/>
          <p:nvPr/>
        </p:nvGrpSpPr>
        <p:grpSpPr>
          <a:xfrm>
            <a:off x="1107036" y="5558926"/>
            <a:ext cx="994316" cy="61102"/>
            <a:chOff x="4580561" y="2589004"/>
            <a:chExt cx="1064464" cy="25200"/>
          </a:xfrm>
        </p:grpSpPr>
        <p:sp>
          <p:nvSpPr>
            <p:cNvPr id="75" name="Google Shape;75;g7ab42399ff_1_185"/>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7ab42399ff_1_185"/>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 name="Google Shape;77;g7ab42399ff_1_185"/>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g7ab42399ff_1_185"/>
          <p:cNvSpPr txBox="1"/>
          <p:nvPr>
            <p:ph idx="1" type="body"/>
          </p:nvPr>
        </p:nvSpPr>
        <p:spPr>
          <a:xfrm>
            <a:off x="972600" y="3030517"/>
            <a:ext cx="10251300" cy="21072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2100"/>
              </a:spcBef>
              <a:spcAft>
                <a:spcPts val="0"/>
              </a:spcAft>
              <a:buClr>
                <a:schemeClr val="lt1"/>
              </a:buClr>
              <a:buSzPts val="1500"/>
              <a:buChar char="○"/>
              <a:defRPr>
                <a:solidFill>
                  <a:schemeClr val="lt1"/>
                </a:solidFill>
              </a:defRPr>
            </a:lvl2pPr>
            <a:lvl3pPr indent="-323850" lvl="2" marL="1371600">
              <a:spcBef>
                <a:spcPts val="2100"/>
              </a:spcBef>
              <a:spcAft>
                <a:spcPts val="0"/>
              </a:spcAft>
              <a:buClr>
                <a:schemeClr val="lt1"/>
              </a:buClr>
              <a:buSzPts val="1500"/>
              <a:buChar char="■"/>
              <a:defRPr>
                <a:solidFill>
                  <a:schemeClr val="lt1"/>
                </a:solidFill>
              </a:defRPr>
            </a:lvl3pPr>
            <a:lvl4pPr indent="-323850" lvl="3" marL="1828800">
              <a:spcBef>
                <a:spcPts val="2100"/>
              </a:spcBef>
              <a:spcAft>
                <a:spcPts val="0"/>
              </a:spcAft>
              <a:buClr>
                <a:schemeClr val="lt1"/>
              </a:buClr>
              <a:buSzPts val="1500"/>
              <a:buChar char="●"/>
              <a:defRPr>
                <a:solidFill>
                  <a:schemeClr val="lt1"/>
                </a:solidFill>
              </a:defRPr>
            </a:lvl4pPr>
            <a:lvl5pPr indent="-323850" lvl="4" marL="2286000">
              <a:spcBef>
                <a:spcPts val="2100"/>
              </a:spcBef>
              <a:spcAft>
                <a:spcPts val="0"/>
              </a:spcAft>
              <a:buClr>
                <a:schemeClr val="lt1"/>
              </a:buClr>
              <a:buSzPts val="1500"/>
              <a:buChar char="○"/>
              <a:defRPr>
                <a:solidFill>
                  <a:schemeClr val="lt1"/>
                </a:solidFill>
              </a:defRPr>
            </a:lvl5pPr>
            <a:lvl6pPr indent="-323850" lvl="5" marL="2743200">
              <a:spcBef>
                <a:spcPts val="2100"/>
              </a:spcBef>
              <a:spcAft>
                <a:spcPts val="0"/>
              </a:spcAft>
              <a:buClr>
                <a:schemeClr val="lt1"/>
              </a:buClr>
              <a:buSzPts val="1500"/>
              <a:buChar char="■"/>
              <a:defRPr>
                <a:solidFill>
                  <a:schemeClr val="lt1"/>
                </a:solidFill>
              </a:defRPr>
            </a:lvl6pPr>
            <a:lvl7pPr indent="-323850" lvl="6" marL="3200400">
              <a:spcBef>
                <a:spcPts val="2100"/>
              </a:spcBef>
              <a:spcAft>
                <a:spcPts val="0"/>
              </a:spcAft>
              <a:buClr>
                <a:schemeClr val="lt1"/>
              </a:buClr>
              <a:buSzPts val="1500"/>
              <a:buChar char="●"/>
              <a:defRPr>
                <a:solidFill>
                  <a:schemeClr val="lt1"/>
                </a:solidFill>
              </a:defRPr>
            </a:lvl7pPr>
            <a:lvl8pPr indent="-323850" lvl="7" marL="3657600">
              <a:spcBef>
                <a:spcPts val="2100"/>
              </a:spcBef>
              <a:spcAft>
                <a:spcPts val="0"/>
              </a:spcAft>
              <a:buClr>
                <a:schemeClr val="lt1"/>
              </a:buClr>
              <a:buSzPts val="1500"/>
              <a:buChar char="○"/>
              <a:defRPr>
                <a:solidFill>
                  <a:schemeClr val="lt1"/>
                </a:solidFill>
              </a:defRPr>
            </a:lvl8pPr>
            <a:lvl9pPr indent="-323850" lvl="8" marL="4114800">
              <a:spcBef>
                <a:spcPts val="2100"/>
              </a:spcBef>
              <a:spcAft>
                <a:spcPts val="2100"/>
              </a:spcAft>
              <a:buClr>
                <a:schemeClr val="lt1"/>
              </a:buClr>
              <a:buSzPts val="1500"/>
              <a:buChar char="■"/>
              <a:defRPr>
                <a:solidFill>
                  <a:schemeClr val="lt1"/>
                </a:solidFill>
              </a:defRPr>
            </a:lvl9pPr>
          </a:lstStyle>
          <a:p/>
        </p:txBody>
      </p:sp>
      <p:sp>
        <p:nvSpPr>
          <p:cNvPr id="79" name="Google Shape;79;g7ab42399ff_1_185"/>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g7ab42399ff_1_19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2" name="Shape 82"/>
        <p:cNvGrpSpPr/>
        <p:nvPr/>
      </p:nvGrpSpPr>
      <p:grpSpPr>
        <a:xfrm>
          <a:off x="0" y="0"/>
          <a:ext cx="0" cy="0"/>
          <a:chOff x="0" y="0"/>
          <a:chExt cx="0" cy="0"/>
        </a:xfrm>
      </p:grpSpPr>
      <p:sp>
        <p:nvSpPr>
          <p:cNvPr id="83" name="Google Shape;83;g7ab42399ff_1_1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4" name="Google Shape;84;g7ab42399ff_1_19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85" name="Google Shape;85;g7ab42399ff_1_1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g7ab42399ff_1_1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g7ab42399ff_1_1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g7ab42399ff_1_129"/>
          <p:cNvGrpSpPr/>
          <p:nvPr/>
        </p:nvGrpSpPr>
        <p:grpSpPr>
          <a:xfrm>
            <a:off x="1107036" y="1588427"/>
            <a:ext cx="994316" cy="61102"/>
            <a:chOff x="4580561" y="2589004"/>
            <a:chExt cx="1064464" cy="25200"/>
          </a:xfrm>
        </p:grpSpPr>
        <p:sp>
          <p:nvSpPr>
            <p:cNvPr id="19" name="Google Shape;19;g7ab42399ff_1_129"/>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7ab42399ff_1_129"/>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 name="Google Shape;21;g7ab42399ff_1_129"/>
          <p:cNvSpPr txBox="1"/>
          <p:nvPr>
            <p:ph type="title"/>
          </p:nvPr>
        </p:nvSpPr>
        <p:spPr>
          <a:xfrm>
            <a:off x="972600" y="1763267"/>
            <a:ext cx="10251300" cy="2024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2" name="Google Shape;22;g7ab42399ff_1_129"/>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g7ab42399ff_1_13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 name="Google Shape;25;g7ab42399ff_1_135"/>
          <p:cNvGrpSpPr/>
          <p:nvPr/>
        </p:nvGrpSpPr>
        <p:grpSpPr>
          <a:xfrm>
            <a:off x="1107036" y="1588427"/>
            <a:ext cx="994316" cy="61102"/>
            <a:chOff x="4580561" y="2589004"/>
            <a:chExt cx="1064464" cy="25200"/>
          </a:xfrm>
        </p:grpSpPr>
        <p:sp>
          <p:nvSpPr>
            <p:cNvPr id="26" name="Google Shape;26;g7ab42399ff_1_13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7ab42399ff_1_13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 name="Google Shape;28;g7ab42399ff_1_135"/>
          <p:cNvSpPr txBox="1"/>
          <p:nvPr>
            <p:ph type="title"/>
          </p:nvPr>
        </p:nvSpPr>
        <p:spPr>
          <a:xfrm>
            <a:off x="972600" y="1758200"/>
            <a:ext cx="102516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29" name="Google Shape;29;g7ab42399ff_1_135"/>
          <p:cNvSpPr txBox="1"/>
          <p:nvPr>
            <p:ph idx="1" type="body"/>
          </p:nvPr>
        </p:nvSpPr>
        <p:spPr>
          <a:xfrm>
            <a:off x="972600" y="2771833"/>
            <a:ext cx="102516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0" name="Google Shape;30;g7ab42399ff_1_135"/>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g7ab42399ff_1_143"/>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 name="Google Shape;33;g7ab42399ff_1_143"/>
          <p:cNvGrpSpPr/>
          <p:nvPr/>
        </p:nvGrpSpPr>
        <p:grpSpPr>
          <a:xfrm>
            <a:off x="1107036" y="1588427"/>
            <a:ext cx="994316" cy="61102"/>
            <a:chOff x="4580561" y="2589004"/>
            <a:chExt cx="1064464" cy="25200"/>
          </a:xfrm>
        </p:grpSpPr>
        <p:sp>
          <p:nvSpPr>
            <p:cNvPr id="34" name="Google Shape;34;g7ab42399ff_1_14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7ab42399ff_1_14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7ab42399ff_1_143"/>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37" name="Google Shape;37;g7ab42399ff_1_143"/>
          <p:cNvSpPr txBox="1"/>
          <p:nvPr>
            <p:ph idx="1" type="body"/>
          </p:nvPr>
        </p:nvSpPr>
        <p:spPr>
          <a:xfrm>
            <a:off x="972434"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8" name="Google Shape;38;g7ab42399ff_1_143"/>
          <p:cNvSpPr txBox="1"/>
          <p:nvPr>
            <p:ph idx="2" type="body"/>
          </p:nvPr>
        </p:nvSpPr>
        <p:spPr>
          <a:xfrm>
            <a:off x="6191471"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9" name="Google Shape;39;g7ab42399ff_1_143"/>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ab42399ff_1_152"/>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 name="Google Shape;42;g7ab42399ff_1_152"/>
          <p:cNvGrpSpPr/>
          <p:nvPr/>
        </p:nvGrpSpPr>
        <p:grpSpPr>
          <a:xfrm>
            <a:off x="1107036" y="1588427"/>
            <a:ext cx="994316" cy="61102"/>
            <a:chOff x="4580561" y="2589004"/>
            <a:chExt cx="1064464" cy="25200"/>
          </a:xfrm>
        </p:grpSpPr>
        <p:sp>
          <p:nvSpPr>
            <p:cNvPr id="43" name="Google Shape;43;g7ab42399ff_1_15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7ab42399ff_1_15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 name="Google Shape;45;g7ab42399ff_1_152"/>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46" name="Google Shape;46;g7ab42399ff_1_15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g7ab42399ff_1_159"/>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 name="Google Shape;49;g7ab42399ff_1_159"/>
          <p:cNvGrpSpPr/>
          <p:nvPr/>
        </p:nvGrpSpPr>
        <p:grpSpPr>
          <a:xfrm>
            <a:off x="1107036" y="1588427"/>
            <a:ext cx="994316" cy="61102"/>
            <a:chOff x="4580561" y="2589004"/>
            <a:chExt cx="1064464" cy="25200"/>
          </a:xfrm>
        </p:grpSpPr>
        <p:sp>
          <p:nvSpPr>
            <p:cNvPr id="50" name="Google Shape;50;g7ab42399ff_1_15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g7ab42399ff_1_15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g7ab42399ff_1_159"/>
          <p:cNvSpPr txBox="1"/>
          <p:nvPr>
            <p:ph type="title"/>
          </p:nvPr>
        </p:nvSpPr>
        <p:spPr>
          <a:xfrm>
            <a:off x="973333" y="1758200"/>
            <a:ext cx="4401300" cy="18420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3" name="Google Shape;53;g7ab42399ff_1_159"/>
          <p:cNvSpPr txBox="1"/>
          <p:nvPr>
            <p:ph idx="1" type="body"/>
          </p:nvPr>
        </p:nvSpPr>
        <p:spPr>
          <a:xfrm>
            <a:off x="961633" y="3708967"/>
            <a:ext cx="4401300" cy="2130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4" name="Google Shape;54;g7ab42399ff_1_159"/>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g7ab42399ff_1_167"/>
          <p:cNvGrpSpPr/>
          <p:nvPr/>
        </p:nvGrpSpPr>
        <p:grpSpPr>
          <a:xfrm>
            <a:off x="1107036" y="5558926"/>
            <a:ext cx="994316" cy="61102"/>
            <a:chOff x="4580561" y="2589004"/>
            <a:chExt cx="1064464" cy="25200"/>
          </a:xfrm>
        </p:grpSpPr>
        <p:sp>
          <p:nvSpPr>
            <p:cNvPr id="57" name="Google Shape;57;g7ab42399ff_1_167"/>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7ab42399ff_1_167"/>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 name="Google Shape;59;g7ab42399ff_1_167"/>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0" name="Google Shape;60;g7ab42399ff_1_167"/>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7ab42399ff_1_173"/>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 name="Google Shape;63;g7ab42399ff_1_173"/>
          <p:cNvGrpSpPr/>
          <p:nvPr/>
        </p:nvGrpSpPr>
        <p:grpSpPr>
          <a:xfrm>
            <a:off x="1107036" y="1588427"/>
            <a:ext cx="994316" cy="61102"/>
            <a:chOff x="4580561" y="2589004"/>
            <a:chExt cx="1064464" cy="25200"/>
          </a:xfrm>
        </p:grpSpPr>
        <p:sp>
          <p:nvSpPr>
            <p:cNvPr id="64" name="Google Shape;64;g7ab42399ff_1_17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g7ab42399ff_1_17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 name="Google Shape;66;g7ab42399ff_1_173"/>
          <p:cNvSpPr txBox="1"/>
          <p:nvPr>
            <p:ph type="title"/>
          </p:nvPr>
        </p:nvSpPr>
        <p:spPr>
          <a:xfrm>
            <a:off x="973333" y="1758200"/>
            <a:ext cx="4401300" cy="224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67" name="Google Shape;67;g7ab42399ff_1_173"/>
          <p:cNvSpPr txBox="1"/>
          <p:nvPr>
            <p:ph idx="1" type="subTitle"/>
          </p:nvPr>
        </p:nvSpPr>
        <p:spPr>
          <a:xfrm>
            <a:off x="966600" y="4215367"/>
            <a:ext cx="4401300" cy="10119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68" name="Google Shape;68;g7ab42399ff_1_173"/>
          <p:cNvSpPr txBox="1"/>
          <p:nvPr>
            <p:ph idx="2" type="body"/>
          </p:nvPr>
        </p:nvSpPr>
        <p:spPr>
          <a:xfrm>
            <a:off x="6898967" y="1803500"/>
            <a:ext cx="4499100" cy="40341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69" name="Google Shape;69;g7ab42399ff_1_173"/>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g7ab42399ff_1_182"/>
          <p:cNvSpPr txBox="1"/>
          <p:nvPr>
            <p:ph idx="1" type="body"/>
          </p:nvPr>
        </p:nvSpPr>
        <p:spPr>
          <a:xfrm>
            <a:off x="966600" y="5830068"/>
            <a:ext cx="10263300" cy="6141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1700"/>
              <a:buNone/>
              <a:defRPr/>
            </a:lvl1pPr>
          </a:lstStyle>
          <a:p/>
        </p:txBody>
      </p:sp>
      <p:sp>
        <p:nvSpPr>
          <p:cNvPr id="72" name="Google Shape;72;g7ab42399ff_1_18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g7ab42399ff_1_1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3700"/>
              <a:buFont typeface="Raleway"/>
              <a:buNone/>
              <a:defRPr b="1" sz="3700">
                <a:latin typeface="Raleway"/>
                <a:ea typeface="Raleway"/>
                <a:cs typeface="Raleway"/>
                <a:sym typeface="Raleway"/>
              </a:defRPr>
            </a:lvl1pPr>
            <a:lvl2pPr lvl="1">
              <a:spcBef>
                <a:spcPts val="0"/>
              </a:spcBef>
              <a:spcAft>
                <a:spcPts val="0"/>
              </a:spcAft>
              <a:buSzPts val="3700"/>
              <a:buFont typeface="Raleway"/>
              <a:buNone/>
              <a:defRPr b="1" sz="3700">
                <a:latin typeface="Raleway"/>
                <a:ea typeface="Raleway"/>
                <a:cs typeface="Raleway"/>
                <a:sym typeface="Raleway"/>
              </a:defRPr>
            </a:lvl2pPr>
            <a:lvl3pPr lvl="2">
              <a:spcBef>
                <a:spcPts val="0"/>
              </a:spcBef>
              <a:spcAft>
                <a:spcPts val="0"/>
              </a:spcAft>
              <a:buSzPts val="3700"/>
              <a:buFont typeface="Raleway"/>
              <a:buNone/>
              <a:defRPr b="1" sz="3700">
                <a:latin typeface="Raleway"/>
                <a:ea typeface="Raleway"/>
                <a:cs typeface="Raleway"/>
                <a:sym typeface="Raleway"/>
              </a:defRPr>
            </a:lvl3pPr>
            <a:lvl4pPr lvl="3">
              <a:spcBef>
                <a:spcPts val="0"/>
              </a:spcBef>
              <a:spcAft>
                <a:spcPts val="0"/>
              </a:spcAft>
              <a:buSzPts val="3700"/>
              <a:buFont typeface="Raleway"/>
              <a:buNone/>
              <a:defRPr b="1" sz="3700">
                <a:latin typeface="Raleway"/>
                <a:ea typeface="Raleway"/>
                <a:cs typeface="Raleway"/>
                <a:sym typeface="Raleway"/>
              </a:defRPr>
            </a:lvl4pPr>
            <a:lvl5pPr lvl="4">
              <a:spcBef>
                <a:spcPts val="0"/>
              </a:spcBef>
              <a:spcAft>
                <a:spcPts val="0"/>
              </a:spcAft>
              <a:buSzPts val="3700"/>
              <a:buFont typeface="Raleway"/>
              <a:buNone/>
              <a:defRPr b="1" sz="3700">
                <a:latin typeface="Raleway"/>
                <a:ea typeface="Raleway"/>
                <a:cs typeface="Raleway"/>
                <a:sym typeface="Raleway"/>
              </a:defRPr>
            </a:lvl5pPr>
            <a:lvl6pPr lvl="5">
              <a:spcBef>
                <a:spcPts val="0"/>
              </a:spcBef>
              <a:spcAft>
                <a:spcPts val="0"/>
              </a:spcAft>
              <a:buSzPts val="3700"/>
              <a:buFont typeface="Raleway"/>
              <a:buNone/>
              <a:defRPr b="1" sz="3700">
                <a:latin typeface="Raleway"/>
                <a:ea typeface="Raleway"/>
                <a:cs typeface="Raleway"/>
                <a:sym typeface="Raleway"/>
              </a:defRPr>
            </a:lvl6pPr>
            <a:lvl7pPr lvl="6">
              <a:spcBef>
                <a:spcPts val="0"/>
              </a:spcBef>
              <a:spcAft>
                <a:spcPts val="0"/>
              </a:spcAft>
              <a:buSzPts val="3700"/>
              <a:buFont typeface="Raleway"/>
              <a:buNone/>
              <a:defRPr b="1" sz="3700">
                <a:latin typeface="Raleway"/>
                <a:ea typeface="Raleway"/>
                <a:cs typeface="Raleway"/>
                <a:sym typeface="Raleway"/>
              </a:defRPr>
            </a:lvl7pPr>
            <a:lvl8pPr lvl="7">
              <a:spcBef>
                <a:spcPts val="0"/>
              </a:spcBef>
              <a:spcAft>
                <a:spcPts val="0"/>
              </a:spcAft>
              <a:buSzPts val="3700"/>
              <a:buFont typeface="Raleway"/>
              <a:buNone/>
              <a:defRPr b="1" sz="3700">
                <a:latin typeface="Raleway"/>
                <a:ea typeface="Raleway"/>
                <a:cs typeface="Raleway"/>
                <a:sym typeface="Raleway"/>
              </a:defRPr>
            </a:lvl8pPr>
            <a:lvl9pPr lvl="8">
              <a:spcBef>
                <a:spcPts val="0"/>
              </a:spcBef>
              <a:spcAft>
                <a:spcPts val="0"/>
              </a:spcAft>
              <a:buSzPts val="3700"/>
              <a:buFont typeface="Raleway"/>
              <a:buNone/>
              <a:defRPr b="1" sz="3700">
                <a:latin typeface="Raleway"/>
                <a:ea typeface="Raleway"/>
                <a:cs typeface="Raleway"/>
                <a:sym typeface="Raleway"/>
              </a:defRPr>
            </a:lvl9pPr>
          </a:lstStyle>
          <a:p/>
        </p:txBody>
      </p:sp>
      <p:sp>
        <p:nvSpPr>
          <p:cNvPr id="7" name="Google Shape;7;g7ab42399ff_1_11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8" name="Google Shape;8;g7ab42399ff_1_11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hyperlink" Target="http://sdmay20-17.ece.iastate.edu:3000/output/gpx" TargetMode="External"/><Relationship Id="rId4" Type="http://schemas.openxmlformats.org/officeDocument/2006/relationships/hyperlink" Target="http://sdmay20-17.ece.iastate.edu:3000/output/cs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arrbgroup.net/products/walking-profiler-g3/" TargetMode="External"/><Relationship Id="rId6" Type="http://schemas.openxmlformats.org/officeDocument/2006/relationships/hyperlink" Target="https://www.pavementinteractive.org/reference-desk/pavement-management/pavement-evaluation/roughne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ww.sharetechnote.com/html/DE_Modeling_Example_SpringMass.html" TargetMode="External"/><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news.aaa-calif.com/news/pothole-damage-costs-drivers-3-billion-annually-nationwi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
          <p:cNvSpPr txBox="1"/>
          <p:nvPr>
            <p:ph type="ctrTitle"/>
          </p:nvPr>
        </p:nvSpPr>
        <p:spPr>
          <a:xfrm>
            <a:off x="972825" y="1673867"/>
            <a:ext cx="10250700" cy="2219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4800"/>
              <a:t>Development of an Android Application for Pavement Roughness Estimation</a:t>
            </a:r>
            <a:endParaRPr sz="4800"/>
          </a:p>
        </p:txBody>
      </p:sp>
      <p:sp>
        <p:nvSpPr>
          <p:cNvPr id="93" name="Google Shape;93;p1"/>
          <p:cNvSpPr txBox="1"/>
          <p:nvPr>
            <p:ph idx="1" type="subTitle"/>
          </p:nvPr>
        </p:nvSpPr>
        <p:spPr>
          <a:xfrm>
            <a:off x="972825" y="3995725"/>
            <a:ext cx="10250700" cy="969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u="sng"/>
              <a:t>Team SDMAY20-17</a:t>
            </a:r>
            <a:endParaRPr u="sng"/>
          </a:p>
          <a:p>
            <a:pPr indent="0" lvl="0" marL="0" rtl="0" algn="ctr">
              <a:lnSpc>
                <a:spcPct val="90000"/>
              </a:lnSpc>
              <a:spcBef>
                <a:spcPts val="0"/>
              </a:spcBef>
              <a:spcAft>
                <a:spcPts val="0"/>
              </a:spcAft>
              <a:buClr>
                <a:schemeClr val="dk1"/>
              </a:buClr>
              <a:buSzPts val="2400"/>
              <a:buNone/>
            </a:pPr>
            <a:r>
              <a:rPr lang="en-US"/>
              <a:t>Tanner Dempsay, Greg Starr, Joseph Van Treeck, Kyle Eckrich, Christian Royston, Justen Kuennen</a:t>
            </a:r>
            <a:endParaRPr/>
          </a:p>
          <a:p>
            <a:pPr indent="0" lvl="0" marL="0" rtl="0" algn="ctr">
              <a:lnSpc>
                <a:spcPct val="90000"/>
              </a:lnSpc>
              <a:spcBef>
                <a:spcPts val="1000"/>
              </a:spcBef>
              <a:spcAft>
                <a:spcPts val="0"/>
              </a:spcAft>
              <a:buClr>
                <a:schemeClr val="dk1"/>
              </a:buClr>
              <a:buSzPts val="2400"/>
              <a:buNone/>
            </a:pPr>
            <a:r>
              <a:rPr lang="en-US" u="sng"/>
              <a:t>Client</a:t>
            </a:r>
            <a:endParaRPr u="sng"/>
          </a:p>
          <a:p>
            <a:pPr indent="0" lvl="0" marL="0" rtl="0" algn="ctr">
              <a:lnSpc>
                <a:spcPct val="90000"/>
              </a:lnSpc>
              <a:spcBef>
                <a:spcPts val="0"/>
              </a:spcBef>
              <a:spcAft>
                <a:spcPts val="0"/>
              </a:spcAft>
              <a:buClr>
                <a:schemeClr val="dk1"/>
              </a:buClr>
              <a:buSzPts val="2400"/>
              <a:buNone/>
            </a:pPr>
            <a:r>
              <a:rPr lang="en-US"/>
              <a:t>Program for Sustainable Pavement Engineering &amp; Research (PROSPER) at Institute for Transportation, Bo Yang</a:t>
            </a:r>
            <a:endParaRPr/>
          </a:p>
          <a:p>
            <a:pPr indent="0" lvl="0" marL="0" rtl="0" algn="ctr">
              <a:lnSpc>
                <a:spcPct val="90000"/>
              </a:lnSpc>
              <a:spcBef>
                <a:spcPts val="1000"/>
              </a:spcBef>
              <a:spcAft>
                <a:spcPts val="0"/>
              </a:spcAft>
              <a:buClr>
                <a:schemeClr val="dk1"/>
              </a:buClr>
              <a:buSzPts val="2400"/>
              <a:buNone/>
            </a:pPr>
            <a:r>
              <a:rPr lang="en-US" u="sng"/>
              <a:t>Advisor</a:t>
            </a:r>
            <a:endParaRPr u="sng"/>
          </a:p>
          <a:p>
            <a:pPr indent="0" lvl="0" marL="0" rtl="0" algn="ctr">
              <a:lnSpc>
                <a:spcPct val="90000"/>
              </a:lnSpc>
              <a:spcBef>
                <a:spcPts val="0"/>
              </a:spcBef>
              <a:spcAft>
                <a:spcPts val="0"/>
              </a:spcAft>
              <a:buClr>
                <a:schemeClr val="dk1"/>
              </a:buClr>
              <a:buSzPts val="2400"/>
              <a:buNone/>
            </a:pPr>
            <a:r>
              <a:rPr lang="en-US"/>
              <a:t>Halil Ceylan</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g7ab89b9b93_1_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Design: Libraries and Frameworks</a:t>
            </a:r>
            <a:endParaRPr/>
          </a:p>
        </p:txBody>
      </p:sp>
      <p:pic>
        <p:nvPicPr>
          <p:cNvPr id="164" name="Google Shape;164;g7ab89b9b93_1_5"/>
          <p:cNvPicPr preferRelativeResize="0"/>
          <p:nvPr/>
        </p:nvPicPr>
        <p:blipFill>
          <a:blip r:embed="rId3">
            <a:alphaModFix/>
          </a:blip>
          <a:stretch>
            <a:fillRect/>
          </a:stretch>
        </p:blipFill>
        <p:spPr>
          <a:xfrm>
            <a:off x="3741397" y="1771200"/>
            <a:ext cx="4709205" cy="458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g7abd1cb90b_0_8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Design: Roughness Calculation</a:t>
            </a:r>
            <a:endParaRPr/>
          </a:p>
        </p:txBody>
      </p:sp>
      <p:sp>
        <p:nvSpPr>
          <p:cNvPr id="170" name="Google Shape;170;g7abd1cb90b_0_89"/>
          <p:cNvSpPr txBox="1"/>
          <p:nvPr>
            <p:ph idx="1" type="body"/>
          </p:nvPr>
        </p:nvSpPr>
        <p:spPr>
          <a:xfrm>
            <a:off x="838200" y="1825625"/>
            <a:ext cx="52851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Based on Quarter Car model</a:t>
            </a:r>
            <a:endParaRPr/>
          </a:p>
          <a:p>
            <a:pPr indent="-342900" lvl="0" marL="457200" rtl="0" algn="l">
              <a:lnSpc>
                <a:spcPct val="115000"/>
              </a:lnSpc>
              <a:spcBef>
                <a:spcPts val="0"/>
              </a:spcBef>
              <a:spcAft>
                <a:spcPts val="0"/>
              </a:spcAft>
              <a:buSzPts val="1800"/>
              <a:buChar char="●"/>
            </a:pPr>
            <a:r>
              <a:rPr lang="en-US"/>
              <a:t>International Roughness Index (IRI)</a:t>
            </a:r>
            <a:endParaRPr/>
          </a:p>
          <a:p>
            <a:pPr indent="-342900" lvl="1" marL="914400" rtl="0" algn="l">
              <a:lnSpc>
                <a:spcPct val="115000"/>
              </a:lnSpc>
              <a:spcBef>
                <a:spcPts val="0"/>
              </a:spcBef>
              <a:spcAft>
                <a:spcPts val="0"/>
              </a:spcAft>
              <a:buSzPts val="1800"/>
              <a:buChar char="○"/>
            </a:pPr>
            <a:r>
              <a:rPr lang="en-US"/>
              <a:t>Total vertical displacement over distance traveled</a:t>
            </a:r>
            <a:endParaRPr/>
          </a:p>
          <a:p>
            <a:pPr indent="-342900" lvl="0" marL="457200" rtl="0" algn="l">
              <a:lnSpc>
                <a:spcPct val="115000"/>
              </a:lnSpc>
              <a:spcBef>
                <a:spcPts val="0"/>
              </a:spcBef>
              <a:spcAft>
                <a:spcPts val="0"/>
              </a:spcAft>
              <a:buSzPts val="1800"/>
              <a:buChar char="●"/>
            </a:pPr>
            <a:r>
              <a:rPr lang="en-US"/>
              <a:t>Inputs gathered by smartphone</a:t>
            </a:r>
            <a:endParaRPr/>
          </a:p>
          <a:p>
            <a:pPr indent="-342900" lvl="1" marL="914400" rtl="0" algn="l">
              <a:lnSpc>
                <a:spcPct val="115000"/>
              </a:lnSpc>
              <a:spcBef>
                <a:spcPts val="0"/>
              </a:spcBef>
              <a:spcAft>
                <a:spcPts val="0"/>
              </a:spcAft>
              <a:buSzPts val="1800"/>
              <a:buChar char="○"/>
            </a:pPr>
            <a:r>
              <a:rPr lang="en-US"/>
              <a:t>Vertical acceleration</a:t>
            </a:r>
            <a:endParaRPr/>
          </a:p>
          <a:p>
            <a:pPr indent="-342900" lvl="1" marL="914400" rtl="0" algn="l">
              <a:lnSpc>
                <a:spcPct val="115000"/>
              </a:lnSpc>
              <a:spcBef>
                <a:spcPts val="0"/>
              </a:spcBef>
              <a:spcAft>
                <a:spcPts val="0"/>
              </a:spcAft>
              <a:buSzPts val="1800"/>
              <a:buChar char="○"/>
            </a:pPr>
            <a:r>
              <a:rPr lang="en-US"/>
              <a:t>Latitude, longitude</a:t>
            </a:r>
            <a:endParaRPr/>
          </a:p>
          <a:p>
            <a:pPr indent="-342900" lvl="1" marL="914400" rtl="0" algn="l">
              <a:lnSpc>
                <a:spcPct val="115000"/>
              </a:lnSpc>
              <a:spcBef>
                <a:spcPts val="0"/>
              </a:spcBef>
              <a:spcAft>
                <a:spcPts val="0"/>
              </a:spcAft>
              <a:buSzPts val="1800"/>
              <a:buChar char="○"/>
            </a:pPr>
            <a:r>
              <a:rPr lang="en-US"/>
              <a:t>Time</a:t>
            </a:r>
            <a:endParaRPr/>
          </a:p>
          <a:p>
            <a:pPr indent="-342900" lvl="1" marL="914400" rtl="0" algn="l">
              <a:lnSpc>
                <a:spcPct val="115000"/>
              </a:lnSpc>
              <a:spcBef>
                <a:spcPts val="0"/>
              </a:spcBef>
              <a:spcAft>
                <a:spcPts val="0"/>
              </a:spcAft>
              <a:buSzPts val="1800"/>
              <a:buChar char="○"/>
            </a:pPr>
            <a:r>
              <a:rPr lang="en-US"/>
              <a:t>GPS speed</a:t>
            </a:r>
            <a:endParaRPr/>
          </a:p>
          <a:p>
            <a:pPr indent="-342900" lvl="0" marL="457200" rtl="0" algn="l">
              <a:lnSpc>
                <a:spcPct val="115000"/>
              </a:lnSpc>
              <a:spcBef>
                <a:spcPts val="0"/>
              </a:spcBef>
              <a:spcAft>
                <a:spcPts val="0"/>
              </a:spcAft>
              <a:buSzPts val="1800"/>
              <a:buChar char="●"/>
            </a:pPr>
            <a:r>
              <a:rPr lang="en-US"/>
              <a:t>Inputs gathered through calculation</a:t>
            </a:r>
            <a:endParaRPr/>
          </a:p>
          <a:p>
            <a:pPr indent="-342900" lvl="1" marL="914400" rtl="0" algn="l">
              <a:lnSpc>
                <a:spcPct val="115000"/>
              </a:lnSpc>
              <a:spcBef>
                <a:spcPts val="0"/>
              </a:spcBef>
              <a:spcAft>
                <a:spcPts val="0"/>
              </a:spcAft>
              <a:buSzPts val="1800"/>
              <a:buChar char="○"/>
            </a:pPr>
            <a:r>
              <a:rPr lang="en-US"/>
              <a:t>Vertical velocity and displacement</a:t>
            </a:r>
            <a:endParaRPr/>
          </a:p>
          <a:p>
            <a:pPr indent="-342900" lvl="1" marL="914400" rtl="0" algn="l">
              <a:lnSpc>
                <a:spcPct val="115000"/>
              </a:lnSpc>
              <a:spcBef>
                <a:spcPts val="0"/>
              </a:spcBef>
              <a:spcAft>
                <a:spcPts val="0"/>
              </a:spcAft>
              <a:buSzPts val="1800"/>
              <a:buChar char="○"/>
            </a:pPr>
            <a:r>
              <a:rPr lang="en-US"/>
              <a:t>Road profile (unsprung displacement)</a:t>
            </a:r>
            <a:endParaRPr/>
          </a:p>
          <a:p>
            <a:pPr indent="-342900" lvl="1" marL="914400" rtl="0" algn="l">
              <a:lnSpc>
                <a:spcPct val="115000"/>
              </a:lnSpc>
              <a:spcBef>
                <a:spcPts val="0"/>
              </a:spcBef>
              <a:spcAft>
                <a:spcPts val="0"/>
              </a:spcAft>
              <a:buSzPts val="1800"/>
              <a:buChar char="○"/>
            </a:pPr>
            <a:r>
              <a:rPr lang="en-US"/>
              <a:t>Distance between points</a:t>
            </a:r>
            <a:endParaRPr/>
          </a:p>
        </p:txBody>
      </p:sp>
      <p:pic>
        <p:nvPicPr>
          <p:cNvPr id="171" name="Google Shape;171;g7abd1cb90b_0_89"/>
          <p:cNvPicPr preferRelativeResize="0"/>
          <p:nvPr/>
        </p:nvPicPr>
        <p:blipFill>
          <a:blip r:embed="rId3">
            <a:alphaModFix/>
          </a:blip>
          <a:stretch>
            <a:fillRect/>
          </a:stretch>
        </p:blipFill>
        <p:spPr>
          <a:xfrm>
            <a:off x="7445475" y="1905638"/>
            <a:ext cx="2970475" cy="3326425"/>
          </a:xfrm>
          <a:prstGeom prst="rect">
            <a:avLst/>
          </a:prstGeom>
          <a:noFill/>
          <a:ln>
            <a:noFill/>
          </a:ln>
        </p:spPr>
      </p:pic>
      <p:pic>
        <p:nvPicPr>
          <p:cNvPr id="172" name="Google Shape;172;g7abd1cb90b_0_89"/>
          <p:cNvPicPr preferRelativeResize="0"/>
          <p:nvPr/>
        </p:nvPicPr>
        <p:blipFill>
          <a:blip r:embed="rId4">
            <a:alphaModFix/>
          </a:blip>
          <a:stretch>
            <a:fillRect/>
          </a:stretch>
        </p:blipFill>
        <p:spPr>
          <a:xfrm>
            <a:off x="6463727" y="5446875"/>
            <a:ext cx="5199051" cy="102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g7abd1cb90b_0_7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System Design: User Interface</a:t>
            </a:r>
            <a:endParaRPr/>
          </a:p>
        </p:txBody>
      </p:sp>
      <p:sp>
        <p:nvSpPr>
          <p:cNvPr id="178" name="Google Shape;178;g7abd1cb90b_0_70"/>
          <p:cNvSpPr txBox="1"/>
          <p:nvPr>
            <p:ph idx="1" type="body"/>
          </p:nvPr>
        </p:nvSpPr>
        <p:spPr>
          <a:xfrm>
            <a:off x="838200" y="1825625"/>
            <a:ext cx="48138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Login/Signup</a:t>
            </a:r>
            <a:endParaRPr/>
          </a:p>
          <a:p>
            <a:pPr indent="-342900" lvl="1" marL="914400" rtl="0" algn="l">
              <a:lnSpc>
                <a:spcPct val="115000"/>
              </a:lnSpc>
              <a:spcBef>
                <a:spcPts val="0"/>
              </a:spcBef>
              <a:spcAft>
                <a:spcPts val="0"/>
              </a:spcAft>
              <a:buSzPts val="1800"/>
              <a:buChar char="○"/>
            </a:pPr>
            <a:r>
              <a:rPr lang="en-US"/>
              <a:t>User ID and password</a:t>
            </a:r>
            <a:endParaRPr/>
          </a:p>
          <a:p>
            <a:pPr indent="-342900" lvl="0" marL="457200" rtl="0" algn="l">
              <a:lnSpc>
                <a:spcPct val="115000"/>
              </a:lnSpc>
              <a:spcBef>
                <a:spcPts val="0"/>
              </a:spcBef>
              <a:spcAft>
                <a:spcPts val="0"/>
              </a:spcAft>
              <a:buSzPts val="1800"/>
              <a:buChar char="●"/>
            </a:pPr>
            <a:r>
              <a:rPr lang="en-US"/>
              <a:t>Route Recording</a:t>
            </a:r>
            <a:endParaRPr/>
          </a:p>
          <a:p>
            <a:pPr indent="-342900" lvl="1" marL="914400" rtl="0" algn="l">
              <a:lnSpc>
                <a:spcPct val="115000"/>
              </a:lnSpc>
              <a:spcBef>
                <a:spcPts val="0"/>
              </a:spcBef>
              <a:spcAft>
                <a:spcPts val="0"/>
              </a:spcAft>
              <a:buSzPts val="1800"/>
              <a:buChar char="○"/>
            </a:pPr>
            <a:r>
              <a:rPr lang="en-US"/>
              <a:t>Map at current location</a:t>
            </a:r>
            <a:endParaRPr/>
          </a:p>
          <a:p>
            <a:pPr indent="-342900" lvl="1" marL="914400" rtl="0" algn="l">
              <a:lnSpc>
                <a:spcPct val="115000"/>
              </a:lnSpc>
              <a:spcBef>
                <a:spcPts val="0"/>
              </a:spcBef>
              <a:spcAft>
                <a:spcPts val="0"/>
              </a:spcAft>
              <a:buSzPts val="1800"/>
              <a:buChar char="○"/>
            </a:pPr>
            <a:r>
              <a:rPr lang="en-US"/>
              <a:t>Overview of route data</a:t>
            </a:r>
            <a:endParaRPr/>
          </a:p>
          <a:p>
            <a:pPr indent="-342900" lvl="0" marL="457200" rtl="0" algn="l">
              <a:lnSpc>
                <a:spcPct val="115000"/>
              </a:lnSpc>
              <a:spcBef>
                <a:spcPts val="0"/>
              </a:spcBef>
              <a:spcAft>
                <a:spcPts val="0"/>
              </a:spcAft>
              <a:buSzPts val="1800"/>
              <a:buChar char="●"/>
            </a:pPr>
            <a:r>
              <a:rPr lang="en-US"/>
              <a:t>Route History</a:t>
            </a:r>
            <a:endParaRPr/>
          </a:p>
          <a:p>
            <a:pPr indent="-342900" lvl="1" marL="914400" rtl="0" algn="l">
              <a:lnSpc>
                <a:spcPct val="115000"/>
              </a:lnSpc>
              <a:spcBef>
                <a:spcPts val="0"/>
              </a:spcBef>
              <a:spcAft>
                <a:spcPts val="0"/>
              </a:spcAft>
              <a:buSzPts val="1800"/>
              <a:buChar char="○"/>
            </a:pPr>
            <a:r>
              <a:rPr lang="en-US"/>
              <a:t>View previous routes</a:t>
            </a:r>
            <a:endParaRPr/>
          </a:p>
          <a:p>
            <a:pPr indent="-342900" lvl="1" marL="914400" rtl="0" algn="l">
              <a:lnSpc>
                <a:spcPct val="115000"/>
              </a:lnSpc>
              <a:spcBef>
                <a:spcPts val="0"/>
              </a:spcBef>
              <a:spcAft>
                <a:spcPts val="0"/>
              </a:spcAft>
              <a:buSzPts val="1800"/>
              <a:buChar char="○"/>
            </a:pPr>
            <a:r>
              <a:rPr lang="en-US"/>
              <a:t>Each has their own route details view</a:t>
            </a:r>
            <a:endParaRPr/>
          </a:p>
          <a:p>
            <a:pPr indent="-342900" lvl="0" marL="457200" rtl="0" algn="l">
              <a:lnSpc>
                <a:spcPct val="115000"/>
              </a:lnSpc>
              <a:spcBef>
                <a:spcPts val="0"/>
              </a:spcBef>
              <a:spcAft>
                <a:spcPts val="0"/>
              </a:spcAft>
              <a:buSzPts val="1800"/>
              <a:buChar char="●"/>
            </a:pPr>
            <a:r>
              <a:rPr lang="en-US"/>
              <a:t>Route Details</a:t>
            </a:r>
            <a:endParaRPr/>
          </a:p>
          <a:p>
            <a:pPr indent="-342900" lvl="1" marL="914400" rtl="0" algn="l">
              <a:lnSpc>
                <a:spcPct val="115000"/>
              </a:lnSpc>
              <a:spcBef>
                <a:spcPts val="0"/>
              </a:spcBef>
              <a:spcAft>
                <a:spcPts val="0"/>
              </a:spcAft>
              <a:buSzPts val="1800"/>
              <a:buChar char="○"/>
            </a:pPr>
            <a:r>
              <a:rPr lang="en-US"/>
              <a:t>In depth data of route</a:t>
            </a:r>
            <a:endParaRPr/>
          </a:p>
          <a:p>
            <a:pPr indent="-342900" lvl="1" marL="914400" rtl="0" algn="l">
              <a:lnSpc>
                <a:spcPct val="115000"/>
              </a:lnSpc>
              <a:spcBef>
                <a:spcPts val="0"/>
              </a:spcBef>
              <a:spcAft>
                <a:spcPts val="0"/>
              </a:spcAft>
              <a:buSzPts val="1800"/>
              <a:buChar char="○"/>
            </a:pPr>
            <a:r>
              <a:rPr lang="en-US"/>
              <a:t>Map view with route overlayed</a:t>
            </a:r>
            <a:endParaRPr/>
          </a:p>
          <a:p>
            <a:pPr indent="-342900" lvl="0" marL="457200" rtl="0" algn="l">
              <a:lnSpc>
                <a:spcPct val="115000"/>
              </a:lnSpc>
              <a:spcBef>
                <a:spcPts val="0"/>
              </a:spcBef>
              <a:spcAft>
                <a:spcPts val="0"/>
              </a:spcAft>
              <a:buSzPts val="1800"/>
              <a:buChar char="●"/>
            </a:pPr>
            <a:r>
              <a:rPr lang="en-US"/>
              <a:t>Settings</a:t>
            </a:r>
            <a:endParaRPr/>
          </a:p>
          <a:p>
            <a:pPr indent="-342900" lvl="1" marL="914400" rtl="0" algn="l">
              <a:lnSpc>
                <a:spcPct val="115000"/>
              </a:lnSpc>
              <a:spcBef>
                <a:spcPts val="0"/>
              </a:spcBef>
              <a:spcAft>
                <a:spcPts val="0"/>
              </a:spcAft>
              <a:buSzPts val="1800"/>
              <a:buChar char="○"/>
            </a:pPr>
            <a:r>
              <a:rPr lang="en-US"/>
              <a:t>Input current vehicle type</a:t>
            </a:r>
            <a:endParaRPr/>
          </a:p>
          <a:p>
            <a:pPr indent="-342900" lvl="1" marL="914400" rtl="0" algn="l">
              <a:lnSpc>
                <a:spcPct val="115000"/>
              </a:lnSpc>
              <a:spcBef>
                <a:spcPts val="0"/>
              </a:spcBef>
              <a:spcAft>
                <a:spcPts val="0"/>
              </a:spcAft>
              <a:buSzPts val="1800"/>
              <a:buChar char="○"/>
            </a:pPr>
            <a:r>
              <a:rPr lang="en-US"/>
              <a:t>Calibrate phone sensor based on orientation</a:t>
            </a:r>
            <a:endParaRPr/>
          </a:p>
        </p:txBody>
      </p:sp>
      <p:pic>
        <p:nvPicPr>
          <p:cNvPr id="179" name="Google Shape;179;g7abd1cb90b_0_70"/>
          <p:cNvPicPr preferRelativeResize="0"/>
          <p:nvPr/>
        </p:nvPicPr>
        <p:blipFill>
          <a:blip r:embed="rId3">
            <a:alphaModFix/>
          </a:blip>
          <a:stretch>
            <a:fillRect/>
          </a:stretch>
        </p:blipFill>
        <p:spPr>
          <a:xfrm>
            <a:off x="8872775" y="1731675"/>
            <a:ext cx="2566750" cy="4539097"/>
          </a:xfrm>
          <a:prstGeom prst="rect">
            <a:avLst/>
          </a:prstGeom>
          <a:noFill/>
          <a:ln>
            <a:noFill/>
          </a:ln>
        </p:spPr>
      </p:pic>
      <p:pic>
        <p:nvPicPr>
          <p:cNvPr id="180" name="Google Shape;180;g7abd1cb90b_0_70"/>
          <p:cNvPicPr preferRelativeResize="0"/>
          <p:nvPr/>
        </p:nvPicPr>
        <p:blipFill>
          <a:blip r:embed="rId4">
            <a:alphaModFix/>
          </a:blip>
          <a:stretch>
            <a:fillRect/>
          </a:stretch>
        </p:blipFill>
        <p:spPr>
          <a:xfrm>
            <a:off x="5651950" y="1731675"/>
            <a:ext cx="2566750" cy="4539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g7abd1cb90b_2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Current IRI Calculation Prototype</a:t>
            </a:r>
            <a:endParaRPr/>
          </a:p>
        </p:txBody>
      </p:sp>
      <p:sp>
        <p:nvSpPr>
          <p:cNvPr id="186" name="Google Shape;186;g7abd1cb90b_2_0"/>
          <p:cNvSpPr txBox="1"/>
          <p:nvPr>
            <p:ph idx="1" type="body"/>
          </p:nvPr>
        </p:nvSpPr>
        <p:spPr>
          <a:xfrm>
            <a:off x="753875" y="1563300"/>
            <a:ext cx="8090400" cy="4351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1000"/>
              </a:spcBef>
              <a:spcAft>
                <a:spcPts val="0"/>
              </a:spcAft>
              <a:buSzPts val="1800"/>
              <a:buChar char="●"/>
            </a:pPr>
            <a:r>
              <a:rPr lang="en-US"/>
              <a:t>Working with google maps to collects data</a:t>
            </a:r>
            <a:endParaRPr/>
          </a:p>
          <a:p>
            <a:pPr indent="-342900" lvl="0" marL="457200" rtl="0" algn="l">
              <a:lnSpc>
                <a:spcPct val="100000"/>
              </a:lnSpc>
              <a:spcBef>
                <a:spcPts val="0"/>
              </a:spcBef>
              <a:spcAft>
                <a:spcPts val="0"/>
              </a:spcAft>
              <a:buSzPts val="1800"/>
              <a:buChar char="●"/>
            </a:pPr>
            <a:r>
              <a:rPr lang="en-US"/>
              <a:t>Sends data to express server in gpx and csv format</a:t>
            </a:r>
            <a:endParaRPr/>
          </a:p>
          <a:p>
            <a:pPr indent="-342900" lvl="0" marL="457200" rtl="0" algn="l">
              <a:lnSpc>
                <a:spcPct val="100000"/>
              </a:lnSpc>
              <a:spcBef>
                <a:spcPts val="0"/>
              </a:spcBef>
              <a:spcAft>
                <a:spcPts val="0"/>
              </a:spcAft>
              <a:buSzPts val="1800"/>
              <a:buChar char="●"/>
            </a:pPr>
            <a:r>
              <a:rPr lang="en-US"/>
              <a:t>C</a:t>
            </a:r>
            <a:r>
              <a:rPr lang="en-US"/>
              <a:t>alculating</a:t>
            </a:r>
            <a:r>
              <a:rPr lang="en-US"/>
              <a:t> IRI both on app and server</a:t>
            </a:r>
            <a:endParaRPr/>
          </a:p>
          <a:p>
            <a:pPr indent="0" lvl="0" marL="914400" rtl="0" algn="l">
              <a:lnSpc>
                <a:spcPct val="100000"/>
              </a:lnSpc>
              <a:spcBef>
                <a:spcPts val="2100"/>
              </a:spcBef>
              <a:spcAft>
                <a:spcPts val="0"/>
              </a:spcAft>
              <a:buNone/>
            </a:pPr>
            <a:r>
              <a:t/>
            </a:r>
            <a:endParaRPr/>
          </a:p>
          <a:p>
            <a:pPr indent="0" lvl="0" marL="914400" rtl="0" algn="l">
              <a:lnSpc>
                <a:spcPct val="100000"/>
              </a:lnSpc>
              <a:spcBef>
                <a:spcPts val="2100"/>
              </a:spcBef>
              <a:spcAft>
                <a:spcPts val="2100"/>
              </a:spcAft>
              <a:buNone/>
            </a:pPr>
            <a:r>
              <a:t/>
            </a:r>
            <a:endParaRPr/>
          </a:p>
        </p:txBody>
      </p:sp>
      <p:pic>
        <p:nvPicPr>
          <p:cNvPr id="187" name="Google Shape;187;g7abd1cb90b_2_0"/>
          <p:cNvPicPr preferRelativeResize="0"/>
          <p:nvPr/>
        </p:nvPicPr>
        <p:blipFill>
          <a:blip r:embed="rId3">
            <a:alphaModFix/>
          </a:blip>
          <a:stretch>
            <a:fillRect/>
          </a:stretch>
        </p:blipFill>
        <p:spPr>
          <a:xfrm>
            <a:off x="8640775" y="1690823"/>
            <a:ext cx="2618849" cy="4925102"/>
          </a:xfrm>
          <a:prstGeom prst="rect">
            <a:avLst/>
          </a:prstGeom>
          <a:noFill/>
          <a:ln>
            <a:noFill/>
          </a:ln>
        </p:spPr>
      </p:pic>
      <p:pic>
        <p:nvPicPr>
          <p:cNvPr id="188" name="Google Shape;188;g7abd1cb90b_2_0"/>
          <p:cNvPicPr preferRelativeResize="0"/>
          <p:nvPr/>
        </p:nvPicPr>
        <p:blipFill>
          <a:blip r:embed="rId4">
            <a:alphaModFix/>
          </a:blip>
          <a:stretch>
            <a:fillRect/>
          </a:stretch>
        </p:blipFill>
        <p:spPr>
          <a:xfrm>
            <a:off x="838198" y="3774798"/>
            <a:ext cx="6174175" cy="260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g7abd1cb90b_0_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Milestones</a:t>
            </a:r>
            <a:endParaRPr/>
          </a:p>
        </p:txBody>
      </p:sp>
      <p:sp>
        <p:nvSpPr>
          <p:cNvPr id="194" name="Google Shape;194;g7abd1cb90b_0_7"/>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Progress tracked through completed tasks</a:t>
            </a:r>
            <a:endParaRPr/>
          </a:p>
          <a:p>
            <a:pPr indent="-342900" lvl="1" marL="914400" rtl="0" algn="l">
              <a:lnSpc>
                <a:spcPct val="115000"/>
              </a:lnSpc>
              <a:spcBef>
                <a:spcPts val="0"/>
              </a:spcBef>
              <a:spcAft>
                <a:spcPts val="0"/>
              </a:spcAft>
              <a:buSzPts val="1800"/>
              <a:buChar char="○"/>
            </a:pPr>
            <a:r>
              <a:rPr lang="en-US"/>
              <a:t>Each task will be associated with an issue on Git</a:t>
            </a:r>
            <a:endParaRPr/>
          </a:p>
          <a:p>
            <a:pPr indent="-342900" lvl="1" marL="914400" rtl="0" algn="l">
              <a:lnSpc>
                <a:spcPct val="115000"/>
              </a:lnSpc>
              <a:spcBef>
                <a:spcPts val="0"/>
              </a:spcBef>
              <a:spcAft>
                <a:spcPts val="0"/>
              </a:spcAft>
              <a:buSzPts val="1800"/>
              <a:buChar char="○"/>
            </a:pPr>
            <a:r>
              <a:rPr lang="en-US"/>
              <a:t>One or more members assigned to a task</a:t>
            </a:r>
            <a:endParaRPr/>
          </a:p>
          <a:p>
            <a:pPr indent="-342900" lvl="0" marL="457200" rtl="0" algn="l">
              <a:lnSpc>
                <a:spcPct val="115000"/>
              </a:lnSpc>
              <a:spcBef>
                <a:spcPts val="0"/>
              </a:spcBef>
              <a:spcAft>
                <a:spcPts val="0"/>
              </a:spcAft>
              <a:buSzPts val="1800"/>
              <a:buChar char="●"/>
            </a:pPr>
            <a:r>
              <a:rPr lang="en-US"/>
              <a:t>Milestones</a:t>
            </a:r>
            <a:endParaRPr/>
          </a:p>
          <a:p>
            <a:pPr indent="-342900" lvl="1" marL="914400" rtl="0" algn="l">
              <a:lnSpc>
                <a:spcPct val="115000"/>
              </a:lnSpc>
              <a:spcBef>
                <a:spcPts val="0"/>
              </a:spcBef>
              <a:spcAft>
                <a:spcPts val="0"/>
              </a:spcAft>
              <a:buSzPts val="1800"/>
              <a:buChar char="○"/>
            </a:pPr>
            <a:r>
              <a:rPr lang="en-US"/>
              <a:t>Marked as releases corresponding to end of each AGILE development cycle</a:t>
            </a:r>
            <a:endParaRPr/>
          </a:p>
          <a:p>
            <a:pPr indent="-342900" lvl="1" marL="914400" rtl="0" algn="l">
              <a:lnSpc>
                <a:spcPct val="115000"/>
              </a:lnSpc>
              <a:spcBef>
                <a:spcPts val="0"/>
              </a:spcBef>
              <a:spcAft>
                <a:spcPts val="0"/>
              </a:spcAft>
              <a:buSzPts val="1800"/>
              <a:buChar char="○"/>
            </a:pPr>
            <a:r>
              <a:rPr b="1" lang="en-US"/>
              <a:t>Milestone 1: </a:t>
            </a:r>
            <a:r>
              <a:rPr lang="en-US"/>
              <a:t>Validated IRI Roughness Calculation Model. </a:t>
            </a:r>
            <a:endParaRPr/>
          </a:p>
          <a:p>
            <a:pPr indent="-342900" lvl="1" marL="914400" rtl="0" algn="l">
              <a:lnSpc>
                <a:spcPct val="115000"/>
              </a:lnSpc>
              <a:spcBef>
                <a:spcPts val="0"/>
              </a:spcBef>
              <a:spcAft>
                <a:spcPts val="0"/>
              </a:spcAft>
              <a:buSzPts val="1800"/>
              <a:buChar char="○"/>
            </a:pPr>
            <a:r>
              <a:rPr b="1" lang="en-US"/>
              <a:t>Milestone 2: </a:t>
            </a:r>
            <a:r>
              <a:rPr lang="en-US"/>
              <a:t>Alpha Version of Platforms Complete. </a:t>
            </a:r>
            <a:endParaRPr/>
          </a:p>
          <a:p>
            <a:pPr indent="-342900" lvl="1" marL="914400" rtl="0" algn="l">
              <a:lnSpc>
                <a:spcPct val="115000"/>
              </a:lnSpc>
              <a:spcBef>
                <a:spcPts val="0"/>
              </a:spcBef>
              <a:spcAft>
                <a:spcPts val="0"/>
              </a:spcAft>
              <a:buSzPts val="1800"/>
              <a:buChar char="○"/>
            </a:pPr>
            <a:r>
              <a:rPr b="1" lang="en-US"/>
              <a:t>Milestone 3: </a:t>
            </a:r>
            <a:r>
              <a:rPr lang="en-US"/>
              <a:t>Refine Software Solutions using Test Results. </a:t>
            </a:r>
            <a:endParaRPr/>
          </a:p>
          <a:p>
            <a:pPr indent="-342900" lvl="1" marL="914400" rtl="0" algn="l">
              <a:lnSpc>
                <a:spcPct val="115000"/>
              </a:lnSpc>
              <a:spcBef>
                <a:spcPts val="0"/>
              </a:spcBef>
              <a:spcAft>
                <a:spcPts val="0"/>
              </a:spcAft>
              <a:buSzPts val="1800"/>
              <a:buChar char="○"/>
            </a:pPr>
            <a:r>
              <a:rPr b="1" lang="en-US"/>
              <a:t>Milestone 4: </a:t>
            </a:r>
            <a:r>
              <a:rPr lang="en-US"/>
              <a:t>System and Acceptance Testing Complete. </a:t>
            </a:r>
            <a:endParaRPr/>
          </a:p>
          <a:p>
            <a:pPr indent="0" lvl="0" marL="0" rtl="0" algn="l">
              <a:spcBef>
                <a:spcPts val="2100"/>
              </a:spcBef>
              <a:spcAft>
                <a:spcPts val="21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g7abd1cb90b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Schedule</a:t>
            </a:r>
            <a:endParaRPr/>
          </a:p>
        </p:txBody>
      </p:sp>
      <p:pic>
        <p:nvPicPr>
          <p:cNvPr id="200" name="Google Shape;200;g7abd1cb90b_0_0"/>
          <p:cNvPicPr preferRelativeResize="0"/>
          <p:nvPr/>
        </p:nvPicPr>
        <p:blipFill>
          <a:blip r:embed="rId3">
            <a:alphaModFix/>
          </a:blip>
          <a:stretch>
            <a:fillRect/>
          </a:stretch>
        </p:blipFill>
        <p:spPr>
          <a:xfrm>
            <a:off x="1581475" y="1690822"/>
            <a:ext cx="9029050" cy="4300050"/>
          </a:xfrm>
          <a:prstGeom prst="rect">
            <a:avLst/>
          </a:prstGeom>
          <a:noFill/>
          <a:ln>
            <a:noFill/>
          </a:ln>
        </p:spPr>
      </p:pic>
      <p:sp>
        <p:nvSpPr>
          <p:cNvPr id="201" name="Google Shape;201;g7abd1cb90b_0_0"/>
          <p:cNvSpPr txBox="1"/>
          <p:nvPr/>
        </p:nvSpPr>
        <p:spPr>
          <a:xfrm>
            <a:off x="3905700" y="6206675"/>
            <a:ext cx="4380600" cy="3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a:solidFill>
                  <a:schemeClr val="accent1"/>
                </a:solidFill>
                <a:latin typeface="Lato"/>
                <a:ea typeface="Lato"/>
                <a:cs typeface="Lato"/>
                <a:sym typeface="Lato"/>
              </a:rPr>
              <a:t>Gantt Chart of Project Schedule for Spring 2020 Semester</a:t>
            </a:r>
            <a:endParaRPr i="1">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g7ab42399ff_1_20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Plan: Methodology</a:t>
            </a:r>
            <a:endParaRPr/>
          </a:p>
        </p:txBody>
      </p:sp>
      <p:sp>
        <p:nvSpPr>
          <p:cNvPr id="207" name="Google Shape;207;g7ab42399ff_1_20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Each requirement is associated with test case(s)</a:t>
            </a:r>
            <a:endParaRPr/>
          </a:p>
          <a:p>
            <a:pPr indent="-342900" lvl="1" marL="914400" rtl="0" algn="l">
              <a:lnSpc>
                <a:spcPct val="115000"/>
              </a:lnSpc>
              <a:spcBef>
                <a:spcPts val="1000"/>
              </a:spcBef>
              <a:spcAft>
                <a:spcPts val="0"/>
              </a:spcAft>
              <a:buSzPts val="1800"/>
              <a:buChar char="○"/>
            </a:pPr>
            <a:r>
              <a:rPr lang="en-US"/>
              <a:t>Cases may represent &gt;1 physical test</a:t>
            </a:r>
            <a:endParaRPr/>
          </a:p>
          <a:p>
            <a:pPr indent="-342900" lvl="0" marL="457200" rtl="0" algn="l">
              <a:lnSpc>
                <a:spcPct val="115000"/>
              </a:lnSpc>
              <a:spcBef>
                <a:spcPts val="1000"/>
              </a:spcBef>
              <a:spcAft>
                <a:spcPts val="0"/>
              </a:spcAft>
              <a:buSzPts val="1800"/>
              <a:buChar char="●"/>
            </a:pPr>
            <a:r>
              <a:rPr lang="en-US"/>
              <a:t>Successful test results in all cases verifies software </a:t>
            </a:r>
            <a:r>
              <a:rPr lang="en-US"/>
              <a:t>functionality outlined in requirement</a:t>
            </a:r>
            <a:r>
              <a:rPr lang="en-US"/>
              <a:t> </a:t>
            </a:r>
            <a:endParaRPr/>
          </a:p>
          <a:p>
            <a:pPr indent="-342900" lvl="0" marL="457200" rtl="0" algn="l">
              <a:lnSpc>
                <a:spcPct val="115000"/>
              </a:lnSpc>
              <a:spcBef>
                <a:spcPts val="1000"/>
              </a:spcBef>
              <a:spcAft>
                <a:spcPts val="0"/>
              </a:spcAft>
              <a:buSzPts val="1800"/>
              <a:buChar char="●"/>
            </a:pPr>
            <a:r>
              <a:rPr lang="en-US"/>
              <a:t>Software tests will be developed </a:t>
            </a:r>
            <a:r>
              <a:rPr lang="en-US"/>
              <a:t>iteratively</a:t>
            </a:r>
            <a:endParaRPr/>
          </a:p>
          <a:p>
            <a:pPr indent="-342900" lvl="1" marL="914400" rtl="0" algn="l">
              <a:lnSpc>
                <a:spcPct val="115000"/>
              </a:lnSpc>
              <a:spcBef>
                <a:spcPts val="1000"/>
              </a:spcBef>
              <a:spcAft>
                <a:spcPts val="0"/>
              </a:spcAft>
              <a:buSzPts val="1800"/>
              <a:buChar char="○"/>
            </a:pPr>
            <a:r>
              <a:rPr lang="en-US"/>
              <a:t>Same schedule as feature development in tasks</a:t>
            </a:r>
            <a:endParaRPr/>
          </a:p>
          <a:p>
            <a:pPr indent="-342900" lvl="1" marL="914400" rtl="0" algn="l">
              <a:lnSpc>
                <a:spcPct val="115000"/>
              </a:lnSpc>
              <a:spcBef>
                <a:spcPts val="1000"/>
              </a:spcBef>
              <a:spcAft>
                <a:spcPts val="0"/>
              </a:spcAft>
              <a:buSzPts val="1800"/>
              <a:buChar char="○"/>
            </a:pPr>
            <a:r>
              <a:rPr lang="en-US"/>
              <a:t>Per interface/module</a:t>
            </a:r>
            <a:endParaRPr/>
          </a:p>
          <a:p>
            <a:pPr indent="-342900" lvl="0" marL="457200" rtl="0" algn="l">
              <a:lnSpc>
                <a:spcPct val="115000"/>
              </a:lnSpc>
              <a:spcBef>
                <a:spcPts val="1000"/>
              </a:spcBef>
              <a:spcAft>
                <a:spcPts val="0"/>
              </a:spcAft>
              <a:buSzPts val="1800"/>
              <a:buChar char="●"/>
            </a:pPr>
            <a:r>
              <a:rPr lang="en-US"/>
              <a:t>Follows 4-layer software testing </a:t>
            </a:r>
            <a:r>
              <a:rPr lang="en-US"/>
              <a:t>life cycle</a:t>
            </a:r>
            <a:r>
              <a:rPr lang="en-US"/>
              <a:t>: Unit, Integration, System, Acceptance</a:t>
            </a:r>
            <a:endParaRPr/>
          </a:p>
          <a:p>
            <a:pPr indent="-342900" lvl="1" marL="914400" rtl="0" algn="l">
              <a:lnSpc>
                <a:spcPct val="115000"/>
              </a:lnSpc>
              <a:spcBef>
                <a:spcPts val="1000"/>
              </a:spcBef>
              <a:spcAft>
                <a:spcPts val="1000"/>
              </a:spcAft>
              <a:buSzPts val="1800"/>
              <a:buChar char="○"/>
            </a:pPr>
            <a:r>
              <a:rPr lang="en-US"/>
              <a:t>Upper level tests require lower level modules to be verified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Test Plan: Tools and Frameworks</a:t>
            </a:r>
            <a:endParaRPr/>
          </a:p>
        </p:txBody>
      </p:sp>
      <p:sp>
        <p:nvSpPr>
          <p:cNvPr id="213" name="Google Shape;213;p10"/>
          <p:cNvSpPr txBox="1"/>
          <p:nvPr>
            <p:ph idx="1" type="body"/>
          </p:nvPr>
        </p:nvSpPr>
        <p:spPr>
          <a:xfrm>
            <a:off x="838200" y="1825625"/>
            <a:ext cx="5853900" cy="4351500"/>
          </a:xfrm>
          <a:prstGeom prst="rect">
            <a:avLst/>
          </a:prstGeom>
          <a:noFill/>
          <a:ln>
            <a:noFill/>
          </a:ln>
        </p:spPr>
        <p:txBody>
          <a:bodyPr anchorCtr="0" anchor="t" bIns="45700" lIns="91425" spcFirstLastPara="1" rIns="91425" wrap="square" tIns="45700">
            <a:normAutofit/>
          </a:bodyPr>
          <a:lstStyle/>
          <a:p>
            <a:pPr indent="-165100" lvl="0" marL="228600" rtl="0" algn="l">
              <a:lnSpc>
                <a:spcPct val="100000"/>
              </a:lnSpc>
              <a:spcBef>
                <a:spcPts val="0"/>
              </a:spcBef>
              <a:spcAft>
                <a:spcPts val="0"/>
              </a:spcAft>
              <a:buSzPts val="1800"/>
              <a:buChar char="●"/>
            </a:pPr>
            <a:r>
              <a:rPr lang="en-US"/>
              <a:t>Android Application</a:t>
            </a:r>
            <a:endParaRPr/>
          </a:p>
          <a:p>
            <a:pPr indent="-228600" lvl="1" marL="685800" rtl="0" algn="l">
              <a:lnSpc>
                <a:spcPct val="100000"/>
              </a:lnSpc>
              <a:spcBef>
                <a:spcPts val="0"/>
              </a:spcBef>
              <a:spcAft>
                <a:spcPts val="0"/>
              </a:spcAft>
              <a:buSzPts val="1800"/>
              <a:buChar char="○"/>
            </a:pPr>
            <a:r>
              <a:rPr lang="en-US"/>
              <a:t>Device Emulation</a:t>
            </a:r>
            <a:endParaRPr/>
          </a:p>
          <a:p>
            <a:pPr indent="-228600" lvl="2" marL="1143000" rtl="0" algn="l">
              <a:lnSpc>
                <a:spcPct val="100000"/>
              </a:lnSpc>
              <a:spcBef>
                <a:spcPts val="0"/>
              </a:spcBef>
              <a:spcAft>
                <a:spcPts val="0"/>
              </a:spcAft>
              <a:buSzPts val="1800"/>
              <a:buChar char="■"/>
            </a:pPr>
            <a:r>
              <a:rPr lang="en-US"/>
              <a:t>Rapid development and debugging</a:t>
            </a:r>
            <a:endParaRPr/>
          </a:p>
          <a:p>
            <a:pPr indent="-228600" lvl="2" marL="1143000" rtl="0" algn="l">
              <a:lnSpc>
                <a:spcPct val="100000"/>
              </a:lnSpc>
              <a:spcBef>
                <a:spcPts val="0"/>
              </a:spcBef>
              <a:spcAft>
                <a:spcPts val="0"/>
              </a:spcAft>
              <a:buSzPts val="1800"/>
              <a:buChar char="■"/>
            </a:pPr>
            <a:r>
              <a:rPr lang="en-US"/>
              <a:t>Test </a:t>
            </a:r>
            <a:r>
              <a:rPr lang="en-US"/>
              <a:t>application</a:t>
            </a:r>
            <a:r>
              <a:rPr lang="en-US"/>
              <a:t> on various device/OS configurations</a:t>
            </a:r>
            <a:endParaRPr/>
          </a:p>
          <a:p>
            <a:pPr indent="-228600" lvl="1" marL="685800" rtl="0" algn="l">
              <a:lnSpc>
                <a:spcPct val="100000"/>
              </a:lnSpc>
              <a:spcBef>
                <a:spcPts val="0"/>
              </a:spcBef>
              <a:spcAft>
                <a:spcPts val="0"/>
              </a:spcAft>
              <a:buSzPts val="1800"/>
              <a:buChar char="○"/>
            </a:pPr>
            <a:r>
              <a:rPr lang="en-US"/>
              <a:t>Espresso</a:t>
            </a:r>
            <a:endParaRPr/>
          </a:p>
          <a:p>
            <a:pPr indent="-228600" lvl="2" marL="1143000" rtl="0" algn="l">
              <a:lnSpc>
                <a:spcPct val="100000"/>
              </a:lnSpc>
              <a:spcBef>
                <a:spcPts val="0"/>
              </a:spcBef>
              <a:spcAft>
                <a:spcPts val="0"/>
              </a:spcAft>
              <a:buSzPts val="1800"/>
              <a:buChar char="■"/>
            </a:pPr>
            <a:r>
              <a:rPr lang="en-US"/>
              <a:t>Tests using application’s user interface</a:t>
            </a:r>
            <a:endParaRPr/>
          </a:p>
          <a:p>
            <a:pPr indent="-228600" lvl="2" marL="1143000" rtl="0" algn="l">
              <a:lnSpc>
                <a:spcPct val="100000"/>
              </a:lnSpc>
              <a:spcBef>
                <a:spcPts val="0"/>
              </a:spcBef>
              <a:spcAft>
                <a:spcPts val="0"/>
              </a:spcAft>
              <a:buSzPts val="1800"/>
              <a:buChar char="■"/>
            </a:pPr>
            <a:r>
              <a:rPr lang="en-US"/>
              <a:t>Automate UI interactions for rapid prototyping</a:t>
            </a:r>
            <a:endParaRPr/>
          </a:p>
          <a:p>
            <a:pPr indent="-228600" lvl="1" marL="685800" rtl="0" algn="l">
              <a:lnSpc>
                <a:spcPct val="100000"/>
              </a:lnSpc>
              <a:spcBef>
                <a:spcPts val="0"/>
              </a:spcBef>
              <a:spcAft>
                <a:spcPts val="0"/>
              </a:spcAft>
              <a:buSzPts val="1800"/>
              <a:buChar char="○"/>
            </a:pPr>
            <a:r>
              <a:rPr lang="en-US"/>
              <a:t>JUnit</a:t>
            </a:r>
            <a:endParaRPr/>
          </a:p>
          <a:p>
            <a:pPr indent="-228600" lvl="2" marL="1143000" rtl="0" algn="l">
              <a:lnSpc>
                <a:spcPct val="100000"/>
              </a:lnSpc>
              <a:spcBef>
                <a:spcPts val="0"/>
              </a:spcBef>
              <a:spcAft>
                <a:spcPts val="0"/>
              </a:spcAft>
              <a:buSzPts val="1800"/>
              <a:buChar char="■"/>
            </a:pPr>
            <a:r>
              <a:rPr lang="en-US"/>
              <a:t>Repeatable unit tests on software modules</a:t>
            </a:r>
            <a:endParaRPr/>
          </a:p>
          <a:p>
            <a:pPr indent="-228600" lvl="1" marL="685800" rtl="0" algn="l">
              <a:lnSpc>
                <a:spcPct val="100000"/>
              </a:lnSpc>
              <a:spcBef>
                <a:spcPts val="0"/>
              </a:spcBef>
              <a:spcAft>
                <a:spcPts val="0"/>
              </a:spcAft>
              <a:buSzPts val="1800"/>
              <a:buChar char="○"/>
            </a:pPr>
            <a:r>
              <a:rPr lang="en-US"/>
              <a:t>Android Profiler</a:t>
            </a:r>
            <a:endParaRPr/>
          </a:p>
          <a:p>
            <a:pPr indent="-228600" lvl="2" marL="1143000" rtl="0" algn="l">
              <a:lnSpc>
                <a:spcPct val="100000"/>
              </a:lnSpc>
              <a:spcBef>
                <a:spcPts val="0"/>
              </a:spcBef>
              <a:spcAft>
                <a:spcPts val="0"/>
              </a:spcAft>
              <a:buSzPts val="1800"/>
              <a:buChar char="■"/>
            </a:pPr>
            <a:r>
              <a:rPr lang="en-US"/>
              <a:t>Measure resource usage of application in </a:t>
            </a:r>
            <a:r>
              <a:rPr lang="en-US"/>
              <a:t>real time</a:t>
            </a:r>
            <a:endParaRPr/>
          </a:p>
          <a:p>
            <a:pPr indent="-228600" lvl="2" marL="1143000" rtl="0" algn="l">
              <a:lnSpc>
                <a:spcPct val="100000"/>
              </a:lnSpc>
              <a:spcBef>
                <a:spcPts val="0"/>
              </a:spcBef>
              <a:spcAft>
                <a:spcPts val="0"/>
              </a:spcAft>
              <a:buSzPts val="1800"/>
              <a:buChar char="■"/>
            </a:pPr>
            <a:r>
              <a:rPr lang="en-US"/>
              <a:t>Includes CPU, memory, battery, and network</a:t>
            </a:r>
            <a:endParaRPr/>
          </a:p>
          <a:p>
            <a:pPr indent="-165100" lvl="0" marL="228600" rtl="0" algn="l">
              <a:lnSpc>
                <a:spcPct val="100000"/>
              </a:lnSpc>
              <a:spcBef>
                <a:spcPts val="0"/>
              </a:spcBef>
              <a:spcAft>
                <a:spcPts val="0"/>
              </a:spcAft>
              <a:buSzPts val="1800"/>
              <a:buChar char="●"/>
            </a:pPr>
            <a:r>
              <a:rPr lang="en-US"/>
              <a:t>Node.js Server</a:t>
            </a:r>
            <a:endParaRPr/>
          </a:p>
          <a:p>
            <a:pPr indent="-228600" lvl="1" marL="685800" rtl="0" algn="l">
              <a:lnSpc>
                <a:spcPct val="100000"/>
              </a:lnSpc>
              <a:spcBef>
                <a:spcPts val="0"/>
              </a:spcBef>
              <a:spcAft>
                <a:spcPts val="0"/>
              </a:spcAft>
              <a:buSzPts val="1800"/>
              <a:buChar char="○"/>
            </a:pPr>
            <a:r>
              <a:rPr lang="en-US"/>
              <a:t>Mocha</a:t>
            </a:r>
            <a:endParaRPr/>
          </a:p>
          <a:p>
            <a:pPr indent="-228600" lvl="2" marL="1143000" rtl="0" algn="l">
              <a:lnSpc>
                <a:spcPct val="100000"/>
              </a:lnSpc>
              <a:spcBef>
                <a:spcPts val="0"/>
              </a:spcBef>
              <a:spcAft>
                <a:spcPts val="0"/>
              </a:spcAft>
              <a:buSzPts val="1800"/>
              <a:buChar char="■"/>
            </a:pPr>
            <a:r>
              <a:rPr lang="en-US"/>
              <a:t>JavaScript unit tests</a:t>
            </a:r>
            <a:endParaRPr/>
          </a:p>
          <a:p>
            <a:pPr indent="-228600" lvl="2" marL="1143000" rtl="0" algn="l">
              <a:lnSpc>
                <a:spcPct val="100000"/>
              </a:lnSpc>
              <a:spcBef>
                <a:spcPts val="0"/>
              </a:spcBef>
              <a:spcAft>
                <a:spcPts val="0"/>
              </a:spcAft>
              <a:buSzPts val="1800"/>
              <a:buChar char="■"/>
            </a:pPr>
            <a:r>
              <a:rPr lang="en-US"/>
              <a:t>Test runtime option to evaluate module performance</a:t>
            </a:r>
            <a:endParaRPr/>
          </a:p>
        </p:txBody>
      </p:sp>
      <p:sp>
        <p:nvSpPr>
          <p:cNvPr id="214" name="Google Shape;214;p10"/>
          <p:cNvSpPr txBox="1"/>
          <p:nvPr/>
        </p:nvSpPr>
        <p:spPr>
          <a:xfrm>
            <a:off x="6692100" y="2939375"/>
            <a:ext cx="5232900" cy="21240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@Test</a:t>
            </a:r>
            <a:endParaRPr sz="1100">
              <a:solidFill>
                <a:srgbClr val="FFFFF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public void greeterSaysHello() {</a:t>
            </a:r>
            <a:endParaRPr sz="1100">
              <a:solidFill>
                <a:srgbClr val="FFFFFF"/>
              </a:solidFill>
              <a:latin typeface="Roboto Mono"/>
              <a:ea typeface="Roboto Mono"/>
              <a:cs typeface="Roboto Mono"/>
              <a:sym typeface="Roboto Mono"/>
            </a:endParaRPr>
          </a:p>
          <a:p>
            <a:pPr indent="45720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    onView(withId(R.id.name_field)).perform(typeText("Steve"));</a:t>
            </a:r>
            <a:endParaRPr sz="1100">
              <a:solidFill>
                <a:srgbClr val="FFFFF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    onView(withId(R.id.greet_button)).perform(click());</a:t>
            </a:r>
            <a:endParaRPr sz="1100">
              <a:solidFill>
                <a:srgbClr val="FFFFF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    onView(withText("Hello Steve!")).check(matches(isDisplayed()));</a:t>
            </a:r>
            <a:endParaRPr sz="1100">
              <a:solidFill>
                <a:srgbClr val="FFFFF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US" sz="1100">
                <a:solidFill>
                  <a:srgbClr val="FFFFFF"/>
                </a:solidFill>
                <a:latin typeface="Roboto Mono"/>
                <a:ea typeface="Roboto Mono"/>
                <a:cs typeface="Roboto Mono"/>
                <a:sym typeface="Roboto Mono"/>
              </a:rPr>
              <a:t>}</a:t>
            </a:r>
            <a:endParaRPr sz="1100">
              <a:solidFill>
                <a:srgbClr val="FFFFFF"/>
              </a:solidFill>
              <a:latin typeface="Roboto Mono"/>
              <a:ea typeface="Roboto Mono"/>
              <a:cs typeface="Roboto Mono"/>
              <a:sym typeface="Roboto Mono"/>
            </a:endParaRPr>
          </a:p>
          <a:p>
            <a:pPr indent="0" lvl="0" marL="0" rtl="0" algn="l">
              <a:spcBef>
                <a:spcPts val="0"/>
              </a:spcBef>
              <a:spcAft>
                <a:spcPts val="0"/>
              </a:spcAft>
              <a:buNone/>
            </a:pPr>
            <a:r>
              <a:t/>
            </a:r>
            <a:endParaRPr>
              <a:highlight>
                <a:srgbClr val="434343"/>
              </a:highlight>
              <a:latin typeface="Lato"/>
              <a:ea typeface="Lato"/>
              <a:cs typeface="Lato"/>
              <a:sym typeface="Lato"/>
            </a:endParaRPr>
          </a:p>
        </p:txBody>
      </p:sp>
      <p:sp>
        <p:nvSpPr>
          <p:cNvPr id="215" name="Google Shape;215;p10"/>
          <p:cNvSpPr txBox="1"/>
          <p:nvPr/>
        </p:nvSpPr>
        <p:spPr>
          <a:xfrm>
            <a:off x="7080000" y="5305525"/>
            <a:ext cx="44571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chemeClr val="accent1"/>
                </a:solidFill>
                <a:latin typeface="Lato"/>
                <a:ea typeface="Lato"/>
                <a:cs typeface="Lato"/>
                <a:sym typeface="Lato"/>
              </a:rPr>
              <a:t>Espresso test example of UI element interaction</a:t>
            </a:r>
            <a:endParaRPr i="1">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g7ab42399ff_1_20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Plan: Specification Examples</a:t>
            </a:r>
            <a:endParaRPr/>
          </a:p>
        </p:txBody>
      </p:sp>
      <p:graphicFrame>
        <p:nvGraphicFramePr>
          <p:cNvPr id="221" name="Google Shape;221;g7ab42399ff_1_205"/>
          <p:cNvGraphicFramePr/>
          <p:nvPr/>
        </p:nvGraphicFramePr>
        <p:xfrm>
          <a:off x="952500" y="1626975"/>
          <a:ext cx="3000000" cy="3000000"/>
        </p:xfrm>
        <a:graphic>
          <a:graphicData uri="http://schemas.openxmlformats.org/drawingml/2006/table">
            <a:tbl>
              <a:tblPr>
                <a:noFill/>
                <a:tableStyleId>{E58946A7-B4DE-40F1-9975-AD4AD31FE0BF}</a:tableStyleId>
              </a:tblPr>
              <a:tblGrid>
                <a:gridCol w="2057400"/>
                <a:gridCol w="2684350"/>
                <a:gridCol w="2249300"/>
                <a:gridCol w="1584025"/>
                <a:gridCol w="1711925"/>
              </a:tblGrid>
              <a:tr h="388175">
                <a:tc>
                  <a:txBody>
                    <a:bodyPr/>
                    <a:lstStyle/>
                    <a:p>
                      <a:pPr indent="0" lvl="0" marL="0" marR="12700" rtl="0" algn="ctr">
                        <a:lnSpc>
                          <a:spcPct val="115000"/>
                        </a:lnSpc>
                        <a:spcBef>
                          <a:spcPts val="0"/>
                        </a:spcBef>
                        <a:spcAft>
                          <a:spcPts val="0"/>
                        </a:spcAft>
                        <a:buNone/>
                      </a:pPr>
                      <a:r>
                        <a:rPr b="1" lang="en-US">
                          <a:solidFill>
                            <a:schemeClr val="accent1"/>
                          </a:solidFill>
                        </a:rPr>
                        <a:t>Requirement</a:t>
                      </a:r>
                      <a:endParaRPr b="1">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b="1" lang="en-US">
                          <a:solidFill>
                            <a:schemeClr val="accent1"/>
                          </a:solidFill>
                        </a:rPr>
                        <a:t>Description</a:t>
                      </a:r>
                      <a:endParaRPr b="1">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b="1" lang="en-US">
                          <a:solidFill>
                            <a:schemeClr val="accent1"/>
                          </a:solidFill>
                        </a:rPr>
                        <a:t>Expected Outcome</a:t>
                      </a:r>
                      <a:endParaRPr b="1">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b="1" lang="en-US">
                          <a:solidFill>
                            <a:schemeClr val="accent1"/>
                          </a:solidFill>
                        </a:rPr>
                        <a:t>Level</a:t>
                      </a:r>
                      <a:endParaRPr b="1">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b="1" lang="en-US">
                          <a:solidFill>
                            <a:schemeClr val="accent1"/>
                          </a:solidFill>
                        </a:rPr>
                        <a:t>Environment</a:t>
                      </a:r>
                      <a:endParaRPr b="1">
                        <a:solidFill>
                          <a:schemeClr val="accent1"/>
                        </a:solidFill>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42300">
                <a:tc>
                  <a:txBody>
                    <a:bodyPr/>
                    <a:lstStyle/>
                    <a:p>
                      <a:pPr indent="0" lvl="0" marL="0" marR="12700" rtl="0" algn="ctr">
                        <a:lnSpc>
                          <a:spcPct val="115000"/>
                        </a:lnSpc>
                        <a:spcBef>
                          <a:spcPts val="0"/>
                        </a:spcBef>
                        <a:spcAft>
                          <a:spcPts val="0"/>
                        </a:spcAft>
                        <a:buNone/>
                      </a:pPr>
                      <a:r>
                        <a:rPr lang="en-US">
                          <a:solidFill>
                            <a:schemeClr val="accent1"/>
                          </a:solidFill>
                        </a:rPr>
                        <a:t>7</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Data inserted into database from server should be immediately available to pull by corresponding get function.</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Server shall immediately request data after insertion. Data shall match inserted data in values and format.</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Integration</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Mocha</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4750">
                <a:tc>
                  <a:txBody>
                    <a:bodyPr/>
                    <a:lstStyle/>
                    <a:p>
                      <a:pPr indent="0" lvl="0" marL="0" marR="12700" rtl="0" algn="ctr">
                        <a:lnSpc>
                          <a:spcPct val="115000"/>
                        </a:lnSpc>
                        <a:spcBef>
                          <a:spcPts val="0"/>
                        </a:spcBef>
                        <a:spcAft>
                          <a:spcPts val="0"/>
                        </a:spcAft>
                        <a:buNone/>
                      </a:pPr>
                      <a:r>
                        <a:rPr lang="en-US">
                          <a:solidFill>
                            <a:schemeClr val="accent1"/>
                          </a:solidFill>
                        </a:rPr>
                        <a:t>5</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Call user creation function with known username and password.</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Server shall return success on insertion of new user into database.</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Integration</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12700" rtl="0" algn="ctr">
                        <a:lnSpc>
                          <a:spcPct val="115000"/>
                        </a:lnSpc>
                        <a:spcBef>
                          <a:spcPts val="0"/>
                        </a:spcBef>
                        <a:spcAft>
                          <a:spcPts val="0"/>
                        </a:spcAft>
                        <a:buNone/>
                      </a:pPr>
                      <a:r>
                        <a:rPr lang="en-US">
                          <a:solidFill>
                            <a:schemeClr val="accent1"/>
                          </a:solidFill>
                        </a:rPr>
                        <a:t>Mocha</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8775">
                <a:tc>
                  <a:txBody>
                    <a:bodyPr/>
                    <a:lstStyle/>
                    <a:p>
                      <a:pPr indent="0" lvl="0" marL="0" rtl="0" algn="ctr">
                        <a:lnSpc>
                          <a:spcPct val="115000"/>
                        </a:lnSpc>
                        <a:spcBef>
                          <a:spcPts val="1200"/>
                        </a:spcBef>
                        <a:spcAft>
                          <a:spcPts val="0"/>
                        </a:spcAft>
                        <a:buNone/>
                      </a:pPr>
                      <a:r>
                        <a:rPr lang="en-US">
                          <a:solidFill>
                            <a:schemeClr val="accent1"/>
                          </a:solidFill>
                        </a:rPr>
                        <a:t>11</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solidFill>
                            <a:schemeClr val="accent1"/>
                          </a:solidFill>
                        </a:rPr>
                        <a:t>Server and frontend shall be rebuilt on fresh systems to ensure no underlying paid software was previously used.</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solidFill>
                            <a:schemeClr val="accent1"/>
                          </a:solidFill>
                        </a:rPr>
                        <a:t>Systems should be able to be setup and operated on clean systems with no premium software or programs installed.</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solidFill>
                            <a:schemeClr val="accent1"/>
                          </a:solidFill>
                        </a:rPr>
                        <a:t>Non-Functional</a:t>
                      </a:r>
                      <a:endParaRPr>
                        <a:solidFill>
                          <a:schemeClr val="accent1"/>
                        </a:solidFill>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solidFill>
                            <a:schemeClr val="accent1"/>
                          </a:solidFill>
                        </a:rPr>
                        <a:t>Server Computer, Android Device</a:t>
                      </a:r>
                      <a:endParaRPr>
                        <a:solidFill>
                          <a:schemeClr val="accent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2" name="Google Shape;222;g7ab42399ff_1_205"/>
          <p:cNvSpPr txBox="1"/>
          <p:nvPr/>
        </p:nvSpPr>
        <p:spPr>
          <a:xfrm>
            <a:off x="3548250" y="6142825"/>
            <a:ext cx="50955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chemeClr val="accent1"/>
                </a:solidFill>
                <a:latin typeface="Lato"/>
                <a:ea typeface="Lato"/>
                <a:cs typeface="Lato"/>
                <a:sym typeface="Lato"/>
              </a:rPr>
              <a:t>Example test specifications for requirements. For all entries, see Section 5 of Design Document</a:t>
            </a:r>
            <a:endParaRPr i="1">
              <a:solidFill>
                <a:schemeClr val="accen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Conclusions</a:t>
            </a:r>
            <a:endParaRPr/>
          </a:p>
        </p:txBody>
      </p:sp>
      <p:sp>
        <p:nvSpPr>
          <p:cNvPr id="228" name="Google Shape;228;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SzPts val="1800"/>
              <a:buChar char="●"/>
            </a:pPr>
            <a:r>
              <a:rPr lang="en-US"/>
              <a:t>Current project status</a:t>
            </a:r>
            <a:endParaRPr/>
          </a:p>
          <a:p>
            <a:pPr indent="-228600" lvl="1" marL="685800" rtl="0" algn="l">
              <a:lnSpc>
                <a:spcPct val="115000"/>
              </a:lnSpc>
              <a:spcBef>
                <a:spcPts val="0"/>
              </a:spcBef>
              <a:spcAft>
                <a:spcPts val="0"/>
              </a:spcAft>
              <a:buSzPts val="1800"/>
              <a:buChar char="○"/>
            </a:pPr>
            <a:r>
              <a:rPr lang="en-US"/>
              <a:t>Node server is configured and has ability to track and record routes sent from Android app (Socket.IO)</a:t>
            </a:r>
            <a:endParaRPr/>
          </a:p>
          <a:p>
            <a:pPr indent="-228600" lvl="1" marL="685800" rtl="0" algn="l">
              <a:lnSpc>
                <a:spcPct val="115000"/>
              </a:lnSpc>
              <a:spcBef>
                <a:spcPts val="0"/>
              </a:spcBef>
              <a:spcAft>
                <a:spcPts val="0"/>
              </a:spcAft>
              <a:buSzPts val="1800"/>
              <a:buChar char="○"/>
            </a:pPr>
            <a:r>
              <a:rPr lang="en-US"/>
              <a:t>Proof of concept Android app  records acceleration and location data of route</a:t>
            </a:r>
            <a:endParaRPr/>
          </a:p>
          <a:p>
            <a:pPr indent="-228600" lvl="2" marL="1143000" rtl="0" algn="l">
              <a:lnSpc>
                <a:spcPct val="115000"/>
              </a:lnSpc>
              <a:spcBef>
                <a:spcPts val="0"/>
              </a:spcBef>
              <a:spcAft>
                <a:spcPts val="0"/>
              </a:spcAft>
              <a:buSzPts val="1800"/>
              <a:buChar char="■"/>
            </a:pPr>
            <a:r>
              <a:rPr lang="en-US"/>
              <a:t>Developed by </a:t>
            </a:r>
            <a:endParaRPr/>
          </a:p>
          <a:p>
            <a:pPr indent="-228600" lvl="2" marL="1143000" rtl="0" algn="l">
              <a:lnSpc>
                <a:spcPct val="115000"/>
              </a:lnSpc>
              <a:spcBef>
                <a:spcPts val="0"/>
              </a:spcBef>
              <a:spcAft>
                <a:spcPts val="0"/>
              </a:spcAft>
              <a:buSzPts val="1800"/>
              <a:buChar char="■"/>
            </a:pPr>
            <a:r>
              <a:rPr lang="en-US"/>
              <a:t>Data will be used to test IRI calculations</a:t>
            </a:r>
            <a:endParaRPr/>
          </a:p>
          <a:p>
            <a:pPr indent="-228600" lvl="1" marL="685800" rtl="0" algn="l">
              <a:lnSpc>
                <a:spcPct val="115000"/>
              </a:lnSpc>
              <a:spcBef>
                <a:spcPts val="0"/>
              </a:spcBef>
              <a:spcAft>
                <a:spcPts val="0"/>
              </a:spcAft>
              <a:buSzPts val="1800"/>
              <a:buChar char="○"/>
            </a:pPr>
            <a:r>
              <a:rPr lang="en-US"/>
              <a:t>Driven route visualized on Google Map after route is finished</a:t>
            </a:r>
            <a:endParaRPr/>
          </a:p>
          <a:p>
            <a:pPr indent="-228600" lvl="0" marL="228600" rtl="0" algn="l">
              <a:lnSpc>
                <a:spcPct val="115000"/>
              </a:lnSpc>
              <a:spcBef>
                <a:spcPts val="0"/>
              </a:spcBef>
              <a:spcAft>
                <a:spcPts val="0"/>
              </a:spcAft>
              <a:buSzPts val="1800"/>
              <a:buChar char="●"/>
            </a:pPr>
            <a:r>
              <a:rPr lang="en-US"/>
              <a:t>Next semester work statement</a:t>
            </a:r>
            <a:endParaRPr/>
          </a:p>
          <a:p>
            <a:pPr indent="-228600" lvl="1" marL="685800" rtl="0" algn="l">
              <a:lnSpc>
                <a:spcPct val="115000"/>
              </a:lnSpc>
              <a:spcBef>
                <a:spcPts val="0"/>
              </a:spcBef>
              <a:spcAft>
                <a:spcPts val="0"/>
              </a:spcAft>
              <a:buSzPts val="1800"/>
              <a:buChar char="○"/>
            </a:pPr>
            <a:r>
              <a:rPr lang="en-US"/>
              <a:t>Implement state-space IRI </a:t>
            </a:r>
            <a:r>
              <a:rPr lang="en-US"/>
              <a:t>algorithm</a:t>
            </a:r>
            <a:r>
              <a:rPr lang="en-US"/>
              <a:t> and validate</a:t>
            </a:r>
            <a:endParaRPr/>
          </a:p>
          <a:p>
            <a:pPr indent="-228600" lvl="1" marL="685800" rtl="0" algn="l">
              <a:lnSpc>
                <a:spcPct val="115000"/>
              </a:lnSpc>
              <a:spcBef>
                <a:spcPts val="0"/>
              </a:spcBef>
              <a:spcAft>
                <a:spcPts val="0"/>
              </a:spcAft>
              <a:buSzPts val="1800"/>
              <a:buChar char="○"/>
            </a:pPr>
            <a:r>
              <a:rPr lang="en-US"/>
              <a:t>Layout UI for final application and port completed functionalities</a:t>
            </a:r>
            <a:endParaRPr/>
          </a:p>
          <a:p>
            <a:pPr indent="-228600" lvl="1" marL="685800" rtl="0" algn="l">
              <a:lnSpc>
                <a:spcPct val="115000"/>
              </a:lnSpc>
              <a:spcBef>
                <a:spcPts val="0"/>
              </a:spcBef>
              <a:spcAft>
                <a:spcPts val="0"/>
              </a:spcAft>
              <a:buSzPts val="1800"/>
              <a:buChar char="○"/>
            </a:pPr>
            <a:r>
              <a:rPr lang="en-US"/>
              <a:t>Complete development tasks listed on schedule</a:t>
            </a:r>
            <a:endParaRPr/>
          </a:p>
          <a:p>
            <a:pPr indent="-228600" lvl="1" marL="685800" rtl="0" algn="l">
              <a:lnSpc>
                <a:spcPct val="115000"/>
              </a:lnSpc>
              <a:spcBef>
                <a:spcPts val="0"/>
              </a:spcBef>
              <a:spcAft>
                <a:spcPts val="0"/>
              </a:spcAft>
              <a:buSzPts val="1800"/>
              <a:buChar char="○"/>
            </a:pPr>
            <a:r>
              <a:rPr lang="en-US"/>
              <a:t>Be able to scroll through previous saved routes</a:t>
            </a:r>
            <a:endParaRPr/>
          </a:p>
          <a:p>
            <a:pPr indent="0" lvl="0" marL="0" rtl="0" algn="l">
              <a:lnSpc>
                <a:spcPct val="90000"/>
              </a:lnSpc>
              <a:spcBef>
                <a:spcPts val="1000"/>
              </a:spcBef>
              <a:spcAft>
                <a:spcPts val="21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Pavement Roughness Characterization</a:t>
            </a:r>
            <a:endParaRPr/>
          </a:p>
        </p:txBody>
      </p:sp>
      <p:sp>
        <p:nvSpPr>
          <p:cNvPr id="99" name="Google Shape;99;p2"/>
          <p:cNvSpPr txBox="1"/>
          <p:nvPr>
            <p:ph idx="1" type="body"/>
          </p:nvPr>
        </p:nvSpPr>
        <p:spPr>
          <a:xfrm>
            <a:off x="838200" y="1845850"/>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Monitoring road quality is vital for properly allocating maintenance resources</a:t>
            </a:r>
            <a:endParaRPr/>
          </a:p>
          <a:p>
            <a:pPr indent="-342900" lvl="0" marL="457200" rtl="0" algn="l">
              <a:lnSpc>
                <a:spcPct val="115000"/>
              </a:lnSpc>
              <a:spcBef>
                <a:spcPts val="0"/>
              </a:spcBef>
              <a:spcAft>
                <a:spcPts val="0"/>
              </a:spcAft>
              <a:buSzPts val="1800"/>
              <a:buChar char="●"/>
            </a:pPr>
            <a:r>
              <a:rPr lang="en-US"/>
              <a:t>Current solutions are pricey and complex</a:t>
            </a:r>
            <a:endParaRPr/>
          </a:p>
          <a:p>
            <a:pPr indent="-342900" lvl="0" marL="457200" rtl="0" algn="l">
              <a:lnSpc>
                <a:spcPct val="115000"/>
              </a:lnSpc>
              <a:spcBef>
                <a:spcPts val="0"/>
              </a:spcBef>
              <a:spcAft>
                <a:spcPts val="0"/>
              </a:spcAft>
              <a:buSzPts val="1800"/>
              <a:buChar char="●"/>
            </a:pPr>
            <a:r>
              <a:rPr lang="en-US"/>
              <a:t>We are developing a cheap and easy way to measure pavement roughness</a:t>
            </a:r>
            <a:endParaRPr/>
          </a:p>
          <a:p>
            <a:pPr indent="-342900" lvl="1" marL="914400" rtl="0" algn="l">
              <a:lnSpc>
                <a:spcPct val="115000"/>
              </a:lnSpc>
              <a:spcBef>
                <a:spcPts val="0"/>
              </a:spcBef>
              <a:spcAft>
                <a:spcPts val="0"/>
              </a:spcAft>
              <a:buSzPts val="1800"/>
              <a:buChar char="○"/>
            </a:pPr>
            <a:r>
              <a:rPr lang="en-US"/>
              <a:t>Using common Android smartphones to collect data while driving a vehicle, our goal is to develop an application to accurately calculate the International Roughness Index (IRI) of pavement</a:t>
            </a:r>
            <a:endParaRPr/>
          </a:p>
        </p:txBody>
      </p:sp>
      <p:pic>
        <p:nvPicPr>
          <p:cNvPr id="100" name="Google Shape;100;p2"/>
          <p:cNvPicPr preferRelativeResize="0"/>
          <p:nvPr/>
        </p:nvPicPr>
        <p:blipFill>
          <a:blip r:embed="rId3">
            <a:alphaModFix/>
          </a:blip>
          <a:stretch>
            <a:fillRect/>
          </a:stretch>
        </p:blipFill>
        <p:spPr>
          <a:xfrm>
            <a:off x="838212" y="3863175"/>
            <a:ext cx="3295325" cy="2194975"/>
          </a:xfrm>
          <a:prstGeom prst="rect">
            <a:avLst/>
          </a:prstGeom>
          <a:noFill/>
          <a:ln>
            <a:noFill/>
          </a:ln>
        </p:spPr>
      </p:pic>
      <p:sp>
        <p:nvSpPr>
          <p:cNvPr id="101" name="Google Shape;101;p2"/>
          <p:cNvSpPr txBox="1"/>
          <p:nvPr/>
        </p:nvSpPr>
        <p:spPr>
          <a:xfrm>
            <a:off x="1510113" y="6197050"/>
            <a:ext cx="1951500" cy="2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Example of Class 1 Profilometer</a:t>
            </a:r>
            <a:endParaRPr sz="1000">
              <a:latin typeface="Lato"/>
              <a:ea typeface="Lato"/>
              <a:cs typeface="Lato"/>
              <a:sym typeface="Lato"/>
            </a:endParaRPr>
          </a:p>
        </p:txBody>
      </p:sp>
      <p:pic>
        <p:nvPicPr>
          <p:cNvPr id="102" name="Google Shape;102;p2"/>
          <p:cNvPicPr preferRelativeResize="0"/>
          <p:nvPr/>
        </p:nvPicPr>
        <p:blipFill>
          <a:blip r:embed="rId4">
            <a:alphaModFix/>
          </a:blip>
          <a:stretch>
            <a:fillRect/>
          </a:stretch>
        </p:blipFill>
        <p:spPr>
          <a:xfrm>
            <a:off x="8052522" y="3724275"/>
            <a:ext cx="3301282" cy="2472775"/>
          </a:xfrm>
          <a:prstGeom prst="rect">
            <a:avLst/>
          </a:prstGeom>
          <a:noFill/>
          <a:ln>
            <a:noFill/>
          </a:ln>
        </p:spPr>
      </p:pic>
      <p:sp>
        <p:nvSpPr>
          <p:cNvPr id="103" name="Google Shape;103;p2"/>
          <p:cNvSpPr txBox="1"/>
          <p:nvPr/>
        </p:nvSpPr>
        <p:spPr>
          <a:xfrm>
            <a:off x="8776763" y="6197050"/>
            <a:ext cx="1852800" cy="2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Lato"/>
                <a:ea typeface="Lato"/>
                <a:cs typeface="Lato"/>
                <a:sym typeface="Lato"/>
              </a:rPr>
              <a:t>Phone mounted to car dash</a:t>
            </a:r>
            <a:endParaRPr sz="10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g7ab89b9b93_1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Conclusion: Individual Efforts</a:t>
            </a:r>
            <a:endParaRPr/>
          </a:p>
        </p:txBody>
      </p:sp>
      <p:graphicFrame>
        <p:nvGraphicFramePr>
          <p:cNvPr id="234" name="Google Shape;234;g7ab89b9b93_1_0"/>
          <p:cNvGraphicFramePr/>
          <p:nvPr/>
        </p:nvGraphicFramePr>
        <p:xfrm>
          <a:off x="952500" y="1772095"/>
          <a:ext cx="3000000" cy="3000000"/>
        </p:xfrm>
        <a:graphic>
          <a:graphicData uri="http://schemas.openxmlformats.org/drawingml/2006/table">
            <a:tbl>
              <a:tblPr>
                <a:noFill/>
                <a:tableStyleId>{E58946A7-B4DE-40F1-9975-AD4AD31FE0BF}</a:tableStyleId>
              </a:tblPr>
              <a:tblGrid>
                <a:gridCol w="5143500"/>
                <a:gridCol w="5143500"/>
              </a:tblGrid>
              <a:tr h="561550">
                <a:tc>
                  <a:txBody>
                    <a:bodyPr/>
                    <a:lstStyle/>
                    <a:p>
                      <a:pPr indent="0" lvl="0" marL="0" rtl="0" algn="ctr">
                        <a:spcBef>
                          <a:spcPts val="0"/>
                        </a:spcBef>
                        <a:spcAft>
                          <a:spcPts val="0"/>
                        </a:spcAft>
                        <a:buNone/>
                      </a:pPr>
                      <a:r>
                        <a:rPr b="1" lang="en-US">
                          <a:solidFill>
                            <a:schemeClr val="accent1"/>
                          </a:solidFill>
                        </a:rPr>
                        <a:t>Team Member</a:t>
                      </a:r>
                      <a:endParaRPr b="1">
                        <a:solidFill>
                          <a:schemeClr val="accent1"/>
                        </a:solidFill>
                      </a:endParaRPr>
                    </a:p>
                  </a:txBody>
                  <a:tcPr marT="91425" marB="91425" marR="91425" marL="91425" anchor="ctr"/>
                </a:tc>
                <a:tc>
                  <a:txBody>
                    <a:bodyPr/>
                    <a:lstStyle/>
                    <a:p>
                      <a:pPr indent="0" lvl="0" marL="0" rtl="0" algn="ctr">
                        <a:spcBef>
                          <a:spcPts val="0"/>
                        </a:spcBef>
                        <a:spcAft>
                          <a:spcPts val="0"/>
                        </a:spcAft>
                        <a:buNone/>
                      </a:pPr>
                      <a:r>
                        <a:rPr b="1" lang="en-US">
                          <a:solidFill>
                            <a:schemeClr val="accent1"/>
                          </a:solidFill>
                        </a:rPr>
                        <a:t>Contributions</a:t>
                      </a:r>
                      <a:endParaRPr b="1">
                        <a:solidFill>
                          <a:schemeClr val="accent1"/>
                        </a:solidFill>
                      </a:endParaRPr>
                    </a:p>
                  </a:txBody>
                  <a:tcPr marT="91425" marB="91425" marR="91425" marL="91425" anchor="ctr"/>
                </a:tc>
              </a:tr>
              <a:tr h="561550">
                <a:tc>
                  <a:txBody>
                    <a:bodyPr/>
                    <a:lstStyle/>
                    <a:p>
                      <a:pPr indent="0" lvl="0" marL="0" rtl="0" algn="ctr">
                        <a:spcBef>
                          <a:spcPts val="0"/>
                        </a:spcBef>
                        <a:spcAft>
                          <a:spcPts val="0"/>
                        </a:spcAft>
                        <a:buNone/>
                      </a:pPr>
                      <a:r>
                        <a:rPr lang="en-US">
                          <a:solidFill>
                            <a:schemeClr val="accent1"/>
                          </a:solidFill>
                        </a:rPr>
                        <a:t>Greg Starr</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Route drawing with intermediate points</a:t>
                      </a:r>
                      <a:endParaRPr>
                        <a:solidFill>
                          <a:schemeClr val="accent1"/>
                        </a:solidFill>
                      </a:endParaRPr>
                    </a:p>
                  </a:txBody>
                  <a:tcPr marT="91425" marB="91425" marR="91425" marL="91425" anchor="ctr"/>
                </a:tc>
              </a:tr>
              <a:tr h="561550">
                <a:tc>
                  <a:txBody>
                    <a:bodyPr/>
                    <a:lstStyle/>
                    <a:p>
                      <a:pPr indent="0" lvl="0" marL="0" rtl="0" algn="ctr">
                        <a:spcBef>
                          <a:spcPts val="0"/>
                        </a:spcBef>
                        <a:spcAft>
                          <a:spcPts val="0"/>
                        </a:spcAft>
                        <a:buNone/>
                      </a:pPr>
                      <a:r>
                        <a:rPr lang="en-US">
                          <a:solidFill>
                            <a:schemeClr val="accent1"/>
                          </a:solidFill>
                        </a:rPr>
                        <a:t>Christian Royston</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Application UI design and implementation</a:t>
                      </a:r>
                      <a:endParaRPr>
                        <a:solidFill>
                          <a:schemeClr val="accent1"/>
                        </a:solidFill>
                      </a:endParaRPr>
                    </a:p>
                  </a:txBody>
                  <a:tcPr marT="91425" marB="91425" marR="91425" marL="91425" anchor="ctr"/>
                </a:tc>
              </a:tr>
              <a:tr h="561550">
                <a:tc>
                  <a:txBody>
                    <a:bodyPr/>
                    <a:lstStyle/>
                    <a:p>
                      <a:pPr indent="0" lvl="0" marL="0" rtl="0" algn="ctr">
                        <a:spcBef>
                          <a:spcPts val="0"/>
                        </a:spcBef>
                        <a:spcAft>
                          <a:spcPts val="0"/>
                        </a:spcAft>
                        <a:buNone/>
                      </a:pPr>
                      <a:r>
                        <a:rPr lang="en-US">
                          <a:solidFill>
                            <a:schemeClr val="accent1"/>
                          </a:solidFill>
                        </a:rPr>
                        <a:t>Kyle Eckrich</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Backend </a:t>
                      </a:r>
                      <a:r>
                        <a:rPr lang="en-US">
                          <a:solidFill>
                            <a:schemeClr val="accent1"/>
                          </a:solidFill>
                        </a:rPr>
                        <a:t>implementation</a:t>
                      </a:r>
                      <a:r>
                        <a:rPr lang="en-US">
                          <a:solidFill>
                            <a:schemeClr val="accent1"/>
                          </a:solidFill>
                        </a:rPr>
                        <a:t> and server communication</a:t>
                      </a:r>
                      <a:endParaRPr>
                        <a:solidFill>
                          <a:schemeClr val="accent1"/>
                        </a:solidFill>
                      </a:endParaRPr>
                    </a:p>
                  </a:txBody>
                  <a:tcPr marT="91425" marB="91425" marR="91425" marL="91425" anchor="ctr"/>
                </a:tc>
              </a:tr>
              <a:tr h="567000">
                <a:tc>
                  <a:txBody>
                    <a:bodyPr/>
                    <a:lstStyle/>
                    <a:p>
                      <a:pPr indent="0" lvl="0" marL="0" rtl="0" algn="ctr">
                        <a:spcBef>
                          <a:spcPts val="0"/>
                        </a:spcBef>
                        <a:spcAft>
                          <a:spcPts val="0"/>
                        </a:spcAft>
                        <a:buNone/>
                      </a:pPr>
                      <a:r>
                        <a:rPr lang="en-US">
                          <a:solidFill>
                            <a:schemeClr val="accent1"/>
                          </a:solidFill>
                        </a:rPr>
                        <a:t>Joe Van Treeck</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Android app, IRI calculation experimentation</a:t>
                      </a:r>
                      <a:endParaRPr>
                        <a:solidFill>
                          <a:schemeClr val="accent1"/>
                        </a:solidFill>
                      </a:endParaRPr>
                    </a:p>
                  </a:txBody>
                  <a:tcPr marT="91425" marB="91425" marR="91425" marL="91425" anchor="ctr"/>
                </a:tc>
              </a:tr>
              <a:tr h="567000">
                <a:tc>
                  <a:txBody>
                    <a:bodyPr/>
                    <a:lstStyle/>
                    <a:p>
                      <a:pPr indent="0" lvl="0" marL="0" rtl="0" algn="ctr">
                        <a:spcBef>
                          <a:spcPts val="0"/>
                        </a:spcBef>
                        <a:spcAft>
                          <a:spcPts val="0"/>
                        </a:spcAft>
                        <a:buNone/>
                      </a:pPr>
                      <a:r>
                        <a:rPr lang="en-US">
                          <a:solidFill>
                            <a:schemeClr val="accent1"/>
                          </a:solidFill>
                        </a:rPr>
                        <a:t>Justin Kuennen</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Android application design, backend communication</a:t>
                      </a:r>
                      <a:endParaRPr>
                        <a:solidFill>
                          <a:schemeClr val="accent1"/>
                        </a:solidFill>
                      </a:endParaRPr>
                    </a:p>
                  </a:txBody>
                  <a:tcPr marT="91425" marB="91425" marR="91425" marL="91425" anchor="ctr"/>
                </a:tc>
              </a:tr>
              <a:tr h="861425">
                <a:tc>
                  <a:txBody>
                    <a:bodyPr/>
                    <a:lstStyle/>
                    <a:p>
                      <a:pPr indent="0" lvl="0" marL="0" rtl="0" algn="ctr">
                        <a:spcBef>
                          <a:spcPts val="0"/>
                        </a:spcBef>
                        <a:spcAft>
                          <a:spcPts val="0"/>
                        </a:spcAft>
                        <a:buNone/>
                      </a:pPr>
                      <a:r>
                        <a:rPr lang="en-US">
                          <a:solidFill>
                            <a:schemeClr val="accent1"/>
                          </a:solidFill>
                        </a:rPr>
                        <a:t>Tanner Dempsay</a:t>
                      </a:r>
                      <a:endParaRPr>
                        <a:solidFill>
                          <a:schemeClr val="accent1"/>
                        </a:solidFill>
                      </a:endParaRPr>
                    </a:p>
                  </a:txBody>
                  <a:tcPr marT="91425" marB="91425" marR="91425" marL="91425" anchor="ctr"/>
                </a:tc>
                <a:tc>
                  <a:txBody>
                    <a:bodyPr/>
                    <a:lstStyle/>
                    <a:p>
                      <a:pPr indent="0" lvl="0" marL="0" rtl="0" algn="ctr">
                        <a:spcBef>
                          <a:spcPts val="0"/>
                        </a:spcBef>
                        <a:spcAft>
                          <a:spcPts val="0"/>
                        </a:spcAft>
                        <a:buNone/>
                      </a:pPr>
                      <a:r>
                        <a:rPr lang="en-US">
                          <a:solidFill>
                            <a:schemeClr val="accent1"/>
                          </a:solidFill>
                        </a:rPr>
                        <a:t>Server setup, server to client communication testing, testing procedures and framework research, IRI calculation research</a:t>
                      </a:r>
                      <a:endParaRPr>
                        <a:solidFill>
                          <a:schemeClr val="accent1"/>
                        </a:solidFill>
                      </a:endParaRPr>
                    </a:p>
                  </a:txBody>
                  <a:tcPr marT="91425" marB="91425" marR="91425" marL="9142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g7abd1cb90b_0_1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g7abd1cb90b_0_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Quarter Car Model</a:t>
            </a:r>
            <a:endParaRPr/>
          </a:p>
        </p:txBody>
      </p:sp>
      <p:pic>
        <p:nvPicPr>
          <p:cNvPr id="245" name="Google Shape;245;g7abd1cb90b_0_21"/>
          <p:cNvPicPr preferRelativeResize="0"/>
          <p:nvPr/>
        </p:nvPicPr>
        <p:blipFill>
          <a:blip r:embed="rId3">
            <a:alphaModFix/>
          </a:blip>
          <a:stretch>
            <a:fillRect/>
          </a:stretch>
        </p:blipFill>
        <p:spPr>
          <a:xfrm>
            <a:off x="1288975" y="1482987"/>
            <a:ext cx="3475550" cy="3892025"/>
          </a:xfrm>
          <a:prstGeom prst="rect">
            <a:avLst/>
          </a:prstGeom>
          <a:noFill/>
          <a:ln>
            <a:noFill/>
          </a:ln>
        </p:spPr>
      </p:pic>
      <p:pic>
        <p:nvPicPr>
          <p:cNvPr id="246" name="Google Shape;246;g7abd1cb90b_0_21"/>
          <p:cNvPicPr preferRelativeResize="0"/>
          <p:nvPr/>
        </p:nvPicPr>
        <p:blipFill>
          <a:blip r:embed="rId4">
            <a:alphaModFix/>
          </a:blip>
          <a:stretch>
            <a:fillRect/>
          </a:stretch>
        </p:blipFill>
        <p:spPr>
          <a:xfrm>
            <a:off x="5521912" y="2803775"/>
            <a:ext cx="6368275" cy="1250400"/>
          </a:xfrm>
          <a:prstGeom prst="rect">
            <a:avLst/>
          </a:prstGeom>
          <a:noFill/>
          <a:ln>
            <a:noFill/>
          </a:ln>
        </p:spPr>
      </p:pic>
      <p:sp>
        <p:nvSpPr>
          <p:cNvPr id="247" name="Google Shape;247;g7abd1cb90b_0_21"/>
          <p:cNvSpPr txBox="1"/>
          <p:nvPr/>
        </p:nvSpPr>
        <p:spPr>
          <a:xfrm>
            <a:off x="6117275" y="6002325"/>
            <a:ext cx="5772900" cy="7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accent1"/>
                </a:solidFill>
                <a:latin typeface="Times New Roman"/>
                <a:ea typeface="Times New Roman"/>
                <a:cs typeface="Times New Roman"/>
                <a:sym typeface="Times New Roman"/>
              </a:rPr>
              <a:t> S. Islam, "Development of a smartphone application to measure pavement roughness and to identify surface irregularities," PhD diss., </a:t>
            </a:r>
            <a:r>
              <a:rPr i="1" lang="en-US" sz="1000">
                <a:solidFill>
                  <a:schemeClr val="accent1"/>
                </a:solidFill>
                <a:latin typeface="Times New Roman"/>
                <a:ea typeface="Times New Roman"/>
                <a:cs typeface="Times New Roman"/>
                <a:sym typeface="Times New Roman"/>
              </a:rPr>
              <a:t>University of Illinois at Urbana-Champaign, </a:t>
            </a:r>
            <a:r>
              <a:rPr lang="en-US" sz="1000">
                <a:solidFill>
                  <a:schemeClr val="accent1"/>
                </a:solidFill>
                <a:latin typeface="Times New Roman"/>
                <a:ea typeface="Times New Roman"/>
                <a:cs typeface="Times New Roman"/>
                <a:sym typeface="Times New Roman"/>
              </a:rPr>
              <a:t>2015.</a:t>
            </a:r>
            <a:endParaRPr>
              <a:solidFill>
                <a:schemeClr val="accen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g7abd1cb90b_0_2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Functional Requirements</a:t>
            </a:r>
            <a:endParaRPr/>
          </a:p>
        </p:txBody>
      </p:sp>
      <p:sp>
        <p:nvSpPr>
          <p:cNvPr id="253" name="Google Shape;253;g7abd1cb90b_0_2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AutoNum type="arabicPeriod"/>
            </a:pPr>
            <a:r>
              <a:rPr lang="en-US"/>
              <a:t>Project requires an Android app representing the front end for the user, and a server for the backend.</a:t>
            </a:r>
            <a:endParaRPr/>
          </a:p>
          <a:p>
            <a:pPr indent="-342900" lvl="0" marL="457200" rtl="0" algn="l">
              <a:lnSpc>
                <a:spcPct val="115000"/>
              </a:lnSpc>
              <a:spcBef>
                <a:spcPts val="0"/>
              </a:spcBef>
              <a:spcAft>
                <a:spcPts val="0"/>
              </a:spcAft>
              <a:buSzPts val="1800"/>
              <a:buAutoNum type="arabicPeriod"/>
            </a:pPr>
            <a:r>
              <a:rPr lang="en-US"/>
              <a:t>Android app must take accelerometer data from the device’s onboard sensors. </a:t>
            </a:r>
            <a:endParaRPr/>
          </a:p>
          <a:p>
            <a:pPr indent="-342900" lvl="0" marL="457200" rtl="0" algn="l">
              <a:lnSpc>
                <a:spcPct val="115000"/>
              </a:lnSpc>
              <a:spcBef>
                <a:spcPts val="0"/>
              </a:spcBef>
              <a:spcAft>
                <a:spcPts val="0"/>
              </a:spcAft>
              <a:buSzPts val="1800"/>
              <a:buAutoNum type="arabicPeriod"/>
            </a:pPr>
            <a:r>
              <a:rPr lang="en-US"/>
              <a:t>App must log the route taken by the user during the roughness measuring.</a:t>
            </a:r>
            <a:endParaRPr/>
          </a:p>
          <a:p>
            <a:pPr indent="-342900" lvl="0" marL="457200" rtl="0" algn="l">
              <a:lnSpc>
                <a:spcPct val="115000"/>
              </a:lnSpc>
              <a:spcBef>
                <a:spcPts val="0"/>
              </a:spcBef>
              <a:spcAft>
                <a:spcPts val="0"/>
              </a:spcAft>
              <a:buSzPts val="1800"/>
              <a:buAutoNum type="arabicPeriod"/>
            </a:pPr>
            <a:r>
              <a:rPr lang="en-US"/>
              <a:t>Data acquired shall include GPS coordinates, accelerometer values in all axes, and IRI values among each step of the route.</a:t>
            </a:r>
            <a:endParaRPr/>
          </a:p>
          <a:p>
            <a:pPr indent="-342900" lvl="0" marL="457200" rtl="0" algn="l">
              <a:lnSpc>
                <a:spcPct val="115000"/>
              </a:lnSpc>
              <a:spcBef>
                <a:spcPts val="0"/>
              </a:spcBef>
              <a:spcAft>
                <a:spcPts val="0"/>
              </a:spcAft>
              <a:buSzPts val="1800"/>
              <a:buAutoNum type="arabicPeriod"/>
            </a:pPr>
            <a:r>
              <a:rPr lang="en-US"/>
              <a:t>System shall use a user-based system to identify app users.</a:t>
            </a:r>
            <a:endParaRPr/>
          </a:p>
          <a:p>
            <a:pPr indent="-342900" lvl="0" marL="457200" rtl="0" algn="l">
              <a:lnSpc>
                <a:spcPct val="115000"/>
              </a:lnSpc>
              <a:spcBef>
                <a:spcPts val="0"/>
              </a:spcBef>
              <a:spcAft>
                <a:spcPts val="0"/>
              </a:spcAft>
              <a:buSzPts val="1800"/>
              <a:buAutoNum type="arabicPeriod"/>
            </a:pPr>
            <a:r>
              <a:rPr lang="en-US"/>
              <a:t>The server shall be based on the NodeJS framework.</a:t>
            </a:r>
            <a:endParaRPr/>
          </a:p>
          <a:p>
            <a:pPr indent="-342900" lvl="0" marL="457200" rtl="0" algn="l">
              <a:lnSpc>
                <a:spcPct val="115000"/>
              </a:lnSpc>
              <a:spcBef>
                <a:spcPts val="0"/>
              </a:spcBef>
              <a:spcAft>
                <a:spcPts val="0"/>
              </a:spcAft>
              <a:buSzPts val="1800"/>
              <a:buAutoNum type="arabicPeriod"/>
            </a:pPr>
            <a:r>
              <a:rPr lang="en-US"/>
              <a:t>All relevant data relating to routes, users, etc. will be stored in a MongoDB database system.</a:t>
            </a:r>
            <a:endParaRPr/>
          </a:p>
          <a:p>
            <a:pPr indent="-342900" lvl="0" marL="457200" rtl="0" algn="l">
              <a:lnSpc>
                <a:spcPct val="115000"/>
              </a:lnSpc>
              <a:spcBef>
                <a:spcPts val="0"/>
              </a:spcBef>
              <a:spcAft>
                <a:spcPts val="0"/>
              </a:spcAft>
              <a:buSzPts val="1800"/>
              <a:buAutoNum type="arabicPeriod"/>
            </a:pPr>
            <a:r>
              <a:rPr lang="en-US"/>
              <a:t>Application shall have minimum API support for Android Nougat and newer versions of Android.</a:t>
            </a:r>
            <a:endParaRPr/>
          </a:p>
          <a:p>
            <a:pPr indent="-342900" lvl="0" marL="457200" rtl="0" algn="l">
              <a:lnSpc>
                <a:spcPct val="115000"/>
              </a:lnSpc>
              <a:spcBef>
                <a:spcPts val="0"/>
              </a:spcBef>
              <a:spcAft>
                <a:spcPts val="0"/>
              </a:spcAft>
              <a:buSzPts val="1800"/>
              <a:buAutoNum type="arabicPeriod"/>
            </a:pPr>
            <a:r>
              <a:rPr lang="en-US"/>
              <a:t>Application shall be able to calculate pavement roughness offline if the cellular connection is weak or nonexistent.</a:t>
            </a:r>
            <a:endParaRPr/>
          </a:p>
          <a:p>
            <a:pPr indent="-342900" lvl="0" marL="457200" rtl="0" algn="l">
              <a:lnSpc>
                <a:spcPct val="115000"/>
              </a:lnSpc>
              <a:spcBef>
                <a:spcPts val="0"/>
              </a:spcBef>
              <a:spcAft>
                <a:spcPts val="0"/>
              </a:spcAft>
              <a:buSzPts val="1800"/>
              <a:buAutoNum type="arabicPeriod"/>
            </a:pPr>
            <a:r>
              <a:rPr lang="en-US"/>
              <a:t>All data gathered during the route shall be saved on smartphone’s local storage in case of connection error.</a:t>
            </a:r>
            <a:endParaRPr/>
          </a:p>
          <a:p>
            <a:pPr indent="0" lvl="0" marL="0" rtl="0" algn="l">
              <a:spcBef>
                <a:spcPts val="2100"/>
              </a:spcBef>
              <a:spcAft>
                <a:spcPts val="21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g7abd1cb90b_0_3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IRI Roughness Scale Example</a:t>
            </a:r>
            <a:endParaRPr/>
          </a:p>
        </p:txBody>
      </p:sp>
      <p:pic>
        <p:nvPicPr>
          <p:cNvPr id="259" name="Google Shape;259;g7abd1cb90b_0_36"/>
          <p:cNvPicPr preferRelativeResize="0"/>
          <p:nvPr/>
        </p:nvPicPr>
        <p:blipFill>
          <a:blip r:embed="rId3">
            <a:alphaModFix/>
          </a:blip>
          <a:stretch>
            <a:fillRect/>
          </a:stretch>
        </p:blipFill>
        <p:spPr>
          <a:xfrm>
            <a:off x="2606145" y="2020875"/>
            <a:ext cx="6979725" cy="3851950"/>
          </a:xfrm>
          <a:prstGeom prst="rect">
            <a:avLst/>
          </a:prstGeom>
          <a:noFill/>
          <a:ln>
            <a:noFill/>
          </a:ln>
        </p:spPr>
      </p:pic>
      <p:sp>
        <p:nvSpPr>
          <p:cNvPr id="260" name="Google Shape;260;g7abd1cb90b_0_36"/>
          <p:cNvSpPr txBox="1"/>
          <p:nvPr/>
        </p:nvSpPr>
        <p:spPr>
          <a:xfrm>
            <a:off x="6115900" y="6026350"/>
            <a:ext cx="5949600" cy="7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accent1"/>
                </a:solidFill>
                <a:highlight>
                  <a:srgbClr val="FFFFFF"/>
                </a:highlight>
                <a:latin typeface="Times New Roman"/>
                <a:ea typeface="Times New Roman"/>
                <a:cs typeface="Times New Roman"/>
                <a:sym typeface="Times New Roman"/>
              </a:rPr>
              <a:t>M. W. Sayers, T. D. Gillespie, &amp; C. A. V. Queiroz, “The international road roughness experiment: A basis for establishing a standard scale for road roughness measurements.” </a:t>
            </a:r>
            <a:r>
              <a:rPr i="1" lang="en-US" sz="1000">
                <a:solidFill>
                  <a:schemeClr val="accent1"/>
                </a:solidFill>
                <a:highlight>
                  <a:srgbClr val="FFFFFF"/>
                </a:highlight>
                <a:latin typeface="Times New Roman"/>
                <a:ea typeface="Times New Roman"/>
                <a:cs typeface="Times New Roman"/>
                <a:sym typeface="Times New Roman"/>
              </a:rPr>
              <a:t>Transportation Research Record</a:t>
            </a:r>
            <a:r>
              <a:rPr lang="en-US" sz="1000">
                <a:solidFill>
                  <a:schemeClr val="accent1"/>
                </a:solidFill>
                <a:highlight>
                  <a:srgbClr val="FFFFFF"/>
                </a:highlight>
                <a:latin typeface="Times New Roman"/>
                <a:ea typeface="Times New Roman"/>
                <a:cs typeface="Times New Roman"/>
                <a:sym typeface="Times New Roman"/>
              </a:rPr>
              <a:t>, 1084, 76-85. 1986</a:t>
            </a:r>
            <a:endParaRPr>
              <a:solidFill>
                <a:schemeClr val="accen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g7abd1cb90b_0_4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Data Output Links on Server</a:t>
            </a:r>
            <a:endParaRPr/>
          </a:p>
        </p:txBody>
      </p:sp>
      <p:sp>
        <p:nvSpPr>
          <p:cNvPr id="266" name="Google Shape;266;g7abd1cb90b_0_4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chemeClr val="hlink"/>
                </a:solidFill>
                <a:hlinkClick r:id="rId3"/>
              </a:rPr>
              <a:t>GPX Files</a:t>
            </a:r>
            <a:endParaRPr/>
          </a:p>
          <a:p>
            <a:pPr indent="0" lvl="0" marL="0" rtl="0" algn="l">
              <a:spcBef>
                <a:spcPts val="2100"/>
              </a:spcBef>
              <a:spcAft>
                <a:spcPts val="2100"/>
              </a:spcAft>
              <a:buNone/>
            </a:pPr>
            <a:r>
              <a:rPr lang="en-US" u="sng">
                <a:solidFill>
                  <a:schemeClr val="hlink"/>
                </a:solidFill>
                <a:hlinkClick r:id="rId4"/>
              </a:rPr>
              <a:t>CSV Files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g7abd1cb90b_0_7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Financial Breakdown</a:t>
            </a:r>
            <a:endParaRPr/>
          </a:p>
        </p:txBody>
      </p:sp>
      <p:graphicFrame>
        <p:nvGraphicFramePr>
          <p:cNvPr id="272" name="Google Shape;272;g7abd1cb90b_0_77"/>
          <p:cNvGraphicFramePr/>
          <p:nvPr/>
        </p:nvGraphicFramePr>
        <p:xfrm>
          <a:off x="952500" y="2476500"/>
          <a:ext cx="3000000" cy="3000000"/>
        </p:xfrm>
        <a:graphic>
          <a:graphicData uri="http://schemas.openxmlformats.org/drawingml/2006/table">
            <a:tbl>
              <a:tblPr>
                <a:noFill/>
                <a:tableStyleId>{E58946A7-B4DE-40F1-9975-AD4AD31FE0BF}</a:tableStyleId>
              </a:tblPr>
              <a:tblGrid>
                <a:gridCol w="2571750"/>
                <a:gridCol w="2571750"/>
                <a:gridCol w="2571750"/>
                <a:gridCol w="2571750"/>
              </a:tblGrid>
              <a:tr h="381000">
                <a:tc>
                  <a:txBody>
                    <a:bodyPr/>
                    <a:lstStyle/>
                    <a:p>
                      <a:pPr indent="0" lvl="0" marL="0" rtl="0" algn="ctr">
                        <a:lnSpc>
                          <a:spcPct val="115000"/>
                        </a:lnSpc>
                        <a:spcBef>
                          <a:spcPts val="1200"/>
                        </a:spcBef>
                        <a:spcAft>
                          <a:spcPts val="0"/>
                        </a:spcAft>
                        <a:buNone/>
                      </a:pPr>
                      <a:r>
                        <a:rPr b="1" lang="en-US">
                          <a:latin typeface="Lato"/>
                          <a:ea typeface="Lato"/>
                          <a:cs typeface="Lato"/>
                          <a:sym typeface="Lato"/>
                        </a:rPr>
                        <a:t>Required Item</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a:latin typeface="Lato"/>
                          <a:ea typeface="Lato"/>
                          <a:cs typeface="Lato"/>
                          <a:sym typeface="Lato"/>
                        </a:rPr>
                        <a:t>Count</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a:latin typeface="Lato"/>
                          <a:ea typeface="Lato"/>
                          <a:cs typeface="Lato"/>
                          <a:sym typeface="Lato"/>
                        </a:rPr>
                        <a:t>Unit Cost</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a:latin typeface="Lato"/>
                          <a:ea typeface="Lato"/>
                          <a:cs typeface="Lato"/>
                          <a:sym typeface="Lato"/>
                        </a:rPr>
                        <a:t>Total Cost</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lang="en-US">
                          <a:latin typeface="Lato"/>
                          <a:ea typeface="Lato"/>
                          <a:cs typeface="Lato"/>
                          <a:sym typeface="Lato"/>
                        </a:rPr>
                        <a:t>Android Phone</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3</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$50+ (Cheap Android phone prices may vary)</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$0-150+</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lang="en-US">
                          <a:latin typeface="Lato"/>
                          <a:ea typeface="Lato"/>
                          <a:cs typeface="Lato"/>
                          <a:sym typeface="Lato"/>
                        </a:rPr>
                        <a:t>Server (Development phase)</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10 months</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$0 (Provided by ETG)</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$0</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lang="en-US">
                          <a:latin typeface="Lato"/>
                          <a:ea typeface="Lato"/>
                          <a:cs typeface="Lato"/>
                          <a:sym typeface="Lato"/>
                        </a:rPr>
                        <a:t>Phone Mount for Windshield</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3</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$20.00</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$60.00</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US">
                          <a:latin typeface="Lato"/>
                          <a:ea typeface="Lato"/>
                          <a:cs typeface="Lato"/>
                          <a:sym typeface="Lato"/>
                        </a:rPr>
                        <a:t>Total</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 </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US">
                          <a:latin typeface="Lato"/>
                          <a:ea typeface="Lato"/>
                          <a:cs typeface="Lato"/>
                          <a:sym typeface="Lato"/>
                        </a:rPr>
                        <a:t> </a:t>
                      </a:r>
                      <a:endParaRPr>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US">
                          <a:latin typeface="Lato"/>
                          <a:ea typeface="Lato"/>
                          <a:cs typeface="Lato"/>
                          <a:sym typeface="Lato"/>
                        </a:rPr>
                        <a:t>$60-$210</a:t>
                      </a:r>
                      <a:endParaRPr b="1">
                        <a:latin typeface="Lato"/>
                        <a:ea typeface="Lato"/>
                        <a:cs typeface="Lato"/>
                        <a:sym typeface="Lato"/>
                      </a:endParaRPr>
                    </a:p>
                  </a:txBody>
                  <a:tcPr marT="91425" marB="91425" marR="68575" marL="68575">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g7ac5b8f907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Common Coefficient Values on Vehicles</a:t>
            </a:r>
            <a:endParaRPr/>
          </a:p>
        </p:txBody>
      </p:sp>
      <p:pic>
        <p:nvPicPr>
          <p:cNvPr id="278" name="Google Shape;278;g7ac5b8f907_0_0"/>
          <p:cNvPicPr preferRelativeResize="0"/>
          <p:nvPr/>
        </p:nvPicPr>
        <p:blipFill>
          <a:blip r:embed="rId3">
            <a:alphaModFix/>
          </a:blip>
          <a:stretch>
            <a:fillRect/>
          </a:stretch>
        </p:blipFill>
        <p:spPr>
          <a:xfrm>
            <a:off x="1509859" y="2324072"/>
            <a:ext cx="9172276" cy="3354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g7ac5b8f907_3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Other Profilometers</a:t>
            </a:r>
            <a:endParaRPr/>
          </a:p>
        </p:txBody>
      </p:sp>
      <p:pic>
        <p:nvPicPr>
          <p:cNvPr id="284" name="Google Shape;284;g7ac5b8f907_3_0"/>
          <p:cNvPicPr preferRelativeResize="0"/>
          <p:nvPr/>
        </p:nvPicPr>
        <p:blipFill>
          <a:blip r:embed="rId3">
            <a:alphaModFix/>
          </a:blip>
          <a:stretch>
            <a:fillRect/>
          </a:stretch>
        </p:blipFill>
        <p:spPr>
          <a:xfrm>
            <a:off x="6981854" y="2362200"/>
            <a:ext cx="4165625" cy="2768850"/>
          </a:xfrm>
          <a:prstGeom prst="rect">
            <a:avLst/>
          </a:prstGeom>
          <a:noFill/>
          <a:ln>
            <a:noFill/>
          </a:ln>
        </p:spPr>
      </p:pic>
      <p:pic>
        <p:nvPicPr>
          <p:cNvPr id="285" name="Google Shape;285;g7ac5b8f907_3_0"/>
          <p:cNvPicPr preferRelativeResize="0"/>
          <p:nvPr/>
        </p:nvPicPr>
        <p:blipFill>
          <a:blip r:embed="rId4">
            <a:alphaModFix/>
          </a:blip>
          <a:stretch>
            <a:fillRect/>
          </a:stretch>
        </p:blipFill>
        <p:spPr>
          <a:xfrm>
            <a:off x="761998" y="1785725"/>
            <a:ext cx="5230326" cy="3921799"/>
          </a:xfrm>
          <a:prstGeom prst="rect">
            <a:avLst/>
          </a:prstGeom>
          <a:noFill/>
          <a:ln>
            <a:noFill/>
          </a:ln>
        </p:spPr>
      </p:pic>
      <p:sp>
        <p:nvSpPr>
          <p:cNvPr id="286" name="Google Shape;286;g7ac5b8f907_3_0"/>
          <p:cNvSpPr txBox="1"/>
          <p:nvPr/>
        </p:nvSpPr>
        <p:spPr>
          <a:xfrm>
            <a:off x="1783100" y="6110775"/>
            <a:ext cx="31881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u="sng">
                <a:solidFill>
                  <a:schemeClr val="hlink"/>
                </a:solidFill>
                <a:hlinkClick r:id="rId5"/>
              </a:rPr>
              <a:t>http://arrbgroup.net/products/walking-profiler-g3/</a:t>
            </a:r>
            <a:endParaRPr i="1">
              <a:latin typeface="Lato"/>
              <a:ea typeface="Lato"/>
              <a:cs typeface="Lato"/>
              <a:sym typeface="Lato"/>
            </a:endParaRPr>
          </a:p>
        </p:txBody>
      </p:sp>
      <p:sp>
        <p:nvSpPr>
          <p:cNvPr id="287" name="Google Shape;287;g7ac5b8f907_3_0"/>
          <p:cNvSpPr txBox="1"/>
          <p:nvPr/>
        </p:nvSpPr>
        <p:spPr>
          <a:xfrm>
            <a:off x="7179913" y="5951975"/>
            <a:ext cx="3769500" cy="2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latin typeface="Lato"/>
                <a:ea typeface="Lato"/>
                <a:cs typeface="Lato"/>
                <a:sym typeface="Lato"/>
              </a:rPr>
              <a:t>Profilograph</a:t>
            </a:r>
            <a:endParaRPr i="1">
              <a:latin typeface="Lato"/>
              <a:ea typeface="Lato"/>
              <a:cs typeface="Lato"/>
              <a:sym typeface="Lato"/>
            </a:endParaRPr>
          </a:p>
          <a:p>
            <a:pPr indent="0" lvl="0" marL="0" rtl="0" algn="ctr">
              <a:spcBef>
                <a:spcPts val="0"/>
              </a:spcBef>
              <a:spcAft>
                <a:spcPts val="0"/>
              </a:spcAft>
              <a:buNone/>
            </a:pPr>
            <a:r>
              <a:rPr i="1" lang="en-US" sz="1100" u="sng">
                <a:solidFill>
                  <a:schemeClr val="hlink"/>
                </a:solidFill>
                <a:hlinkClick r:id="rId6"/>
              </a:rPr>
              <a:t>https://www.pavementinteractive.org/reference-desk/pavement-management/pavement-evaluation/roughness/</a:t>
            </a:r>
            <a:endParaRPr i="1">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Project Overview</a:t>
            </a:r>
            <a:endParaRPr/>
          </a:p>
        </p:txBody>
      </p:sp>
      <p:sp>
        <p:nvSpPr>
          <p:cNvPr id="109" name="Google Shape;109;p3"/>
          <p:cNvSpPr txBox="1"/>
          <p:nvPr>
            <p:ph idx="1" type="body"/>
          </p:nvPr>
        </p:nvSpPr>
        <p:spPr>
          <a:xfrm>
            <a:off x="791025" y="18752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a:t>Android phone attached to dash of vehicle, collecting accelerometer and GPS data</a:t>
            </a:r>
            <a:endParaRPr/>
          </a:p>
          <a:p>
            <a:pPr indent="-342900" lvl="0" marL="457200" rtl="0" algn="l">
              <a:lnSpc>
                <a:spcPct val="115000"/>
              </a:lnSpc>
              <a:spcBef>
                <a:spcPts val="0"/>
              </a:spcBef>
              <a:spcAft>
                <a:spcPts val="0"/>
              </a:spcAft>
              <a:buSzPts val="1800"/>
              <a:buChar char="●"/>
            </a:pPr>
            <a:r>
              <a:rPr lang="en-US"/>
              <a:t>Accelerometer data allows us to solve differential equation to find total displacement of pavement</a:t>
            </a:r>
            <a:endParaRPr/>
          </a:p>
          <a:p>
            <a:pPr indent="-342900" lvl="0" marL="457200" rtl="0" algn="l">
              <a:lnSpc>
                <a:spcPct val="115000"/>
              </a:lnSpc>
              <a:spcBef>
                <a:spcPts val="0"/>
              </a:spcBef>
              <a:spcAft>
                <a:spcPts val="0"/>
              </a:spcAft>
              <a:buSzPts val="1800"/>
              <a:buChar char="●"/>
            </a:pPr>
            <a:r>
              <a:rPr lang="en-US"/>
              <a:t>Average</a:t>
            </a:r>
            <a:r>
              <a:rPr lang="en-US"/>
              <a:t> pavement displacement per distance is International Roughness Index (IRI) (in/mi, cm/km, etc.)</a:t>
            </a:r>
            <a:endParaRPr/>
          </a:p>
          <a:p>
            <a:pPr indent="-342900" lvl="0" marL="457200" rtl="0" algn="l">
              <a:lnSpc>
                <a:spcPct val="115000"/>
              </a:lnSpc>
              <a:spcBef>
                <a:spcPts val="0"/>
              </a:spcBef>
              <a:spcAft>
                <a:spcPts val="0"/>
              </a:spcAft>
              <a:buSzPts val="1800"/>
              <a:buChar char="●"/>
            </a:pPr>
            <a:r>
              <a:rPr lang="en-US"/>
              <a:t>Frontend can send and receive data with server</a:t>
            </a:r>
            <a:endParaRPr/>
          </a:p>
          <a:p>
            <a:pPr indent="-342900" lvl="0" marL="457200" rtl="0" algn="l">
              <a:lnSpc>
                <a:spcPct val="115000"/>
              </a:lnSpc>
              <a:spcBef>
                <a:spcPts val="0"/>
              </a:spcBef>
              <a:spcAft>
                <a:spcPts val="0"/>
              </a:spcAft>
              <a:buSzPts val="1800"/>
              <a:buChar char="●"/>
            </a:pPr>
            <a:r>
              <a:rPr lang="en-US"/>
              <a:t>Database used to store all route and user data</a:t>
            </a:r>
            <a:endParaRPr/>
          </a:p>
        </p:txBody>
      </p:sp>
      <p:sp>
        <p:nvSpPr>
          <p:cNvPr id="110" name="Google Shape;110;p3"/>
          <p:cNvSpPr txBox="1"/>
          <p:nvPr/>
        </p:nvSpPr>
        <p:spPr>
          <a:xfrm>
            <a:off x="3549075" y="6226425"/>
            <a:ext cx="4999500" cy="3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3"/>
              </a:rPr>
              <a:t>http://www.sharetechnote.com/html/DE_Modeling_Example_SpringMass.html</a:t>
            </a:r>
            <a:endParaRPr/>
          </a:p>
        </p:txBody>
      </p:sp>
      <p:grpSp>
        <p:nvGrpSpPr>
          <p:cNvPr id="111" name="Google Shape;111;p3"/>
          <p:cNvGrpSpPr/>
          <p:nvPr/>
        </p:nvGrpSpPr>
        <p:grpSpPr>
          <a:xfrm>
            <a:off x="1697787" y="3993871"/>
            <a:ext cx="7705131" cy="2232546"/>
            <a:chOff x="4959325" y="3509975"/>
            <a:chExt cx="8633200" cy="2667000"/>
          </a:xfrm>
        </p:grpSpPr>
        <p:pic>
          <p:nvPicPr>
            <p:cNvPr id="112" name="Google Shape;112;p3"/>
            <p:cNvPicPr preferRelativeResize="0"/>
            <p:nvPr/>
          </p:nvPicPr>
          <p:blipFill>
            <a:blip r:embed="rId4">
              <a:alphaModFix/>
            </a:blip>
            <a:stretch>
              <a:fillRect/>
            </a:stretch>
          </p:blipFill>
          <p:spPr>
            <a:xfrm>
              <a:off x="6182075" y="3509975"/>
              <a:ext cx="7410450" cy="2667000"/>
            </a:xfrm>
            <a:prstGeom prst="rect">
              <a:avLst/>
            </a:prstGeom>
            <a:noFill/>
            <a:ln>
              <a:noFill/>
            </a:ln>
          </p:spPr>
        </p:pic>
        <p:pic>
          <p:nvPicPr>
            <p:cNvPr id="113" name="Google Shape;113;p3"/>
            <p:cNvPicPr preferRelativeResize="0"/>
            <p:nvPr/>
          </p:nvPicPr>
          <p:blipFill>
            <a:blip r:embed="rId5">
              <a:alphaModFix/>
            </a:blip>
            <a:stretch>
              <a:fillRect/>
            </a:stretch>
          </p:blipFill>
          <p:spPr>
            <a:xfrm rot="5400000">
              <a:off x="5101649" y="3877125"/>
              <a:ext cx="622576" cy="622576"/>
            </a:xfrm>
            <a:prstGeom prst="rect">
              <a:avLst/>
            </a:prstGeom>
            <a:noFill/>
            <a:ln>
              <a:noFill/>
            </a:ln>
          </p:spPr>
        </p:pic>
        <p:cxnSp>
          <p:nvCxnSpPr>
            <p:cNvPr id="114" name="Google Shape;114;p3"/>
            <p:cNvCxnSpPr/>
            <p:nvPr/>
          </p:nvCxnSpPr>
          <p:spPr>
            <a:xfrm rot="10800000">
              <a:off x="5424150" y="3678975"/>
              <a:ext cx="0" cy="509400"/>
            </a:xfrm>
            <a:prstGeom prst="straightConnector1">
              <a:avLst/>
            </a:prstGeom>
            <a:noFill/>
            <a:ln cap="flat" cmpd="sng" w="19050">
              <a:solidFill>
                <a:srgbClr val="FF0000"/>
              </a:solidFill>
              <a:prstDash val="solid"/>
              <a:round/>
              <a:headEnd len="med" w="med" type="none"/>
              <a:tailEnd len="med" w="med" type="triangle"/>
            </a:ln>
          </p:spPr>
        </p:cxnSp>
        <p:cxnSp>
          <p:nvCxnSpPr>
            <p:cNvPr id="115" name="Google Shape;115;p3"/>
            <p:cNvCxnSpPr/>
            <p:nvPr/>
          </p:nvCxnSpPr>
          <p:spPr>
            <a:xfrm flipH="1" rot="10800000">
              <a:off x="5424150" y="3913275"/>
              <a:ext cx="309900" cy="275100"/>
            </a:xfrm>
            <a:prstGeom prst="straightConnector1">
              <a:avLst/>
            </a:prstGeom>
            <a:noFill/>
            <a:ln cap="flat" cmpd="sng" w="19050">
              <a:solidFill>
                <a:srgbClr val="38761D"/>
              </a:solidFill>
              <a:prstDash val="solid"/>
              <a:round/>
              <a:headEnd len="med" w="med" type="none"/>
              <a:tailEnd len="med" w="med" type="triangle"/>
            </a:ln>
          </p:spPr>
        </p:cxnSp>
        <p:cxnSp>
          <p:nvCxnSpPr>
            <p:cNvPr id="116" name="Google Shape;116;p3"/>
            <p:cNvCxnSpPr/>
            <p:nvPr/>
          </p:nvCxnSpPr>
          <p:spPr>
            <a:xfrm flipH="1">
              <a:off x="5188362" y="4188376"/>
              <a:ext cx="235800" cy="226500"/>
            </a:xfrm>
            <a:prstGeom prst="straightConnector1">
              <a:avLst/>
            </a:prstGeom>
            <a:noFill/>
            <a:ln cap="flat" cmpd="sng" w="19050">
              <a:solidFill>
                <a:srgbClr val="38761D"/>
              </a:solidFill>
              <a:prstDash val="solid"/>
              <a:round/>
              <a:headEnd len="med" w="med" type="none"/>
              <a:tailEnd len="med" w="med" type="triangle"/>
            </a:ln>
          </p:spPr>
        </p:cxnSp>
        <p:cxnSp>
          <p:nvCxnSpPr>
            <p:cNvPr id="117" name="Google Shape;117;p3"/>
            <p:cNvCxnSpPr>
              <a:endCxn id="113" idx="3"/>
            </p:cNvCxnSpPr>
            <p:nvPr/>
          </p:nvCxnSpPr>
          <p:spPr>
            <a:xfrm flipH="1">
              <a:off x="5412937" y="4188301"/>
              <a:ext cx="15600" cy="311400"/>
            </a:xfrm>
            <a:prstGeom prst="straightConnector1">
              <a:avLst/>
            </a:prstGeom>
            <a:noFill/>
            <a:ln cap="flat" cmpd="sng" w="19050">
              <a:solidFill>
                <a:srgbClr val="FF0000"/>
              </a:solidFill>
              <a:prstDash val="solid"/>
              <a:round/>
              <a:headEnd len="med" w="med" type="none"/>
              <a:tailEnd len="med" w="med" type="triangle"/>
            </a:ln>
          </p:spPr>
        </p:cxnSp>
        <p:cxnSp>
          <p:nvCxnSpPr>
            <p:cNvPr id="118" name="Google Shape;118;p3"/>
            <p:cNvCxnSpPr/>
            <p:nvPr/>
          </p:nvCxnSpPr>
          <p:spPr>
            <a:xfrm>
              <a:off x="5347550" y="4184163"/>
              <a:ext cx="519000" cy="9300"/>
            </a:xfrm>
            <a:prstGeom prst="straightConnector1">
              <a:avLst/>
            </a:prstGeom>
            <a:noFill/>
            <a:ln cap="flat" cmpd="sng" w="19050">
              <a:solidFill>
                <a:srgbClr val="0000FF"/>
              </a:solidFill>
              <a:prstDash val="solid"/>
              <a:round/>
              <a:headEnd len="med" w="med" type="none"/>
              <a:tailEnd len="med" w="med" type="triangle"/>
            </a:ln>
          </p:spPr>
        </p:cxnSp>
        <p:cxnSp>
          <p:nvCxnSpPr>
            <p:cNvPr id="119" name="Google Shape;119;p3"/>
            <p:cNvCxnSpPr/>
            <p:nvPr/>
          </p:nvCxnSpPr>
          <p:spPr>
            <a:xfrm rot="10800000">
              <a:off x="4959325" y="4183363"/>
              <a:ext cx="389700" cy="3000"/>
            </a:xfrm>
            <a:prstGeom prst="straightConnector1">
              <a:avLst/>
            </a:prstGeom>
            <a:noFill/>
            <a:ln cap="flat" cmpd="sng" w="19050">
              <a:solidFill>
                <a:srgbClr val="0000FF"/>
              </a:solidFill>
              <a:prstDash val="solid"/>
              <a:round/>
              <a:headEnd len="med" w="med" type="none"/>
              <a:tailEnd len="med" w="med" type="triangl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Functional Requirements</a:t>
            </a:r>
            <a:endParaRPr/>
          </a:p>
        </p:txBody>
      </p:sp>
      <p:sp>
        <p:nvSpPr>
          <p:cNvPr id="125" name="Google Shape;12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a:t>Application must record GPS and Accelerometer data from device sensors</a:t>
            </a:r>
            <a:endParaRPr/>
          </a:p>
          <a:p>
            <a:pPr indent="-342900" lvl="1" marL="914400" rtl="0" algn="l">
              <a:lnSpc>
                <a:spcPct val="115000"/>
              </a:lnSpc>
              <a:spcBef>
                <a:spcPts val="0"/>
              </a:spcBef>
              <a:spcAft>
                <a:spcPts val="0"/>
              </a:spcAft>
              <a:buSzPts val="1800"/>
              <a:buChar char="○"/>
            </a:pPr>
            <a:r>
              <a:rPr lang="en-US"/>
              <a:t>Create log of routes driven, relevant data</a:t>
            </a:r>
            <a:endParaRPr/>
          </a:p>
          <a:p>
            <a:pPr indent="-342900" lvl="1" marL="914400" rtl="0" algn="l">
              <a:lnSpc>
                <a:spcPct val="115000"/>
              </a:lnSpc>
              <a:spcBef>
                <a:spcPts val="0"/>
              </a:spcBef>
              <a:spcAft>
                <a:spcPts val="0"/>
              </a:spcAft>
              <a:buSzPts val="1800"/>
              <a:buChar char="○"/>
            </a:pPr>
            <a:r>
              <a:rPr lang="en-US"/>
              <a:t>Calculate IRI of routes</a:t>
            </a:r>
            <a:endParaRPr/>
          </a:p>
          <a:p>
            <a:pPr indent="-342900" lvl="1" marL="914400" rtl="0" algn="l">
              <a:lnSpc>
                <a:spcPct val="115000"/>
              </a:lnSpc>
              <a:spcBef>
                <a:spcPts val="0"/>
              </a:spcBef>
              <a:spcAft>
                <a:spcPts val="0"/>
              </a:spcAft>
              <a:buSzPts val="1800"/>
              <a:buChar char="○"/>
            </a:pPr>
            <a:r>
              <a:rPr lang="en-US"/>
              <a:t>Must support a minimum of Android Nougat</a:t>
            </a:r>
            <a:endParaRPr/>
          </a:p>
          <a:p>
            <a:pPr indent="-342900" lvl="0" marL="457200" rtl="0" algn="l">
              <a:lnSpc>
                <a:spcPct val="115000"/>
              </a:lnSpc>
              <a:spcBef>
                <a:spcPts val="0"/>
              </a:spcBef>
              <a:spcAft>
                <a:spcPts val="0"/>
              </a:spcAft>
              <a:buSzPts val="1800"/>
              <a:buChar char="●"/>
            </a:pPr>
            <a:r>
              <a:rPr lang="en-US"/>
              <a:t>Account system with user login</a:t>
            </a:r>
            <a:endParaRPr/>
          </a:p>
          <a:p>
            <a:pPr indent="-342900" lvl="0" marL="457200" rtl="0" algn="l">
              <a:lnSpc>
                <a:spcPct val="115000"/>
              </a:lnSpc>
              <a:spcBef>
                <a:spcPts val="0"/>
              </a:spcBef>
              <a:spcAft>
                <a:spcPts val="0"/>
              </a:spcAft>
              <a:buSzPts val="1800"/>
              <a:buChar char="●"/>
            </a:pPr>
            <a:r>
              <a:rPr lang="en-US"/>
              <a:t>Database using MongoDB to maintain route data</a:t>
            </a:r>
            <a:endParaRPr/>
          </a:p>
          <a:p>
            <a:pPr indent="-342900" lvl="0" marL="457200" rtl="0" algn="l">
              <a:lnSpc>
                <a:spcPct val="115000"/>
              </a:lnSpc>
              <a:spcBef>
                <a:spcPts val="0"/>
              </a:spcBef>
              <a:spcAft>
                <a:spcPts val="0"/>
              </a:spcAft>
              <a:buSzPts val="1800"/>
              <a:buChar char="●"/>
            </a:pPr>
            <a:r>
              <a:rPr lang="en-US"/>
              <a:t>NodeJS server to assist with realtime IRI calculation</a:t>
            </a:r>
            <a:endParaRPr/>
          </a:p>
          <a:p>
            <a:pPr indent="-342900" lvl="1" marL="914400" rtl="0" algn="l">
              <a:lnSpc>
                <a:spcPct val="115000"/>
              </a:lnSpc>
              <a:spcBef>
                <a:spcPts val="0"/>
              </a:spcBef>
              <a:spcAft>
                <a:spcPts val="0"/>
              </a:spcAft>
              <a:buSzPts val="1800"/>
              <a:buChar char="○"/>
            </a:pPr>
            <a:r>
              <a:rPr lang="en-US"/>
              <a:t>Route data stored locally when cellular connection is weak</a:t>
            </a:r>
            <a:endParaRPr/>
          </a:p>
          <a:p>
            <a:pPr indent="-342900" lvl="1" marL="914400" rtl="0" algn="l">
              <a:lnSpc>
                <a:spcPct val="115000"/>
              </a:lnSpc>
              <a:spcBef>
                <a:spcPts val="0"/>
              </a:spcBef>
              <a:spcAft>
                <a:spcPts val="0"/>
              </a:spcAft>
              <a:buSzPts val="1800"/>
              <a:buChar char="○"/>
            </a:pPr>
            <a:r>
              <a:rPr lang="en-US"/>
              <a:t>Ability to </a:t>
            </a:r>
            <a:r>
              <a:rPr lang="en-US"/>
              <a:t>upload</a:t>
            </a:r>
            <a:r>
              <a:rPr lang="en-US"/>
              <a:t> saved data for analysis when connection is restored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g75cfb1d11c_1_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Non-F</a:t>
            </a:r>
            <a:r>
              <a:rPr lang="en-US"/>
              <a:t>unctional Requirements</a:t>
            </a:r>
            <a:endParaRPr/>
          </a:p>
        </p:txBody>
      </p:sp>
      <p:sp>
        <p:nvSpPr>
          <p:cNvPr id="131" name="Google Shape;131;g75cfb1d11c_1_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t>Logging</a:t>
            </a:r>
            <a:endParaRPr/>
          </a:p>
          <a:p>
            <a:pPr indent="-342900" lvl="1" marL="914400" rtl="0" algn="l">
              <a:lnSpc>
                <a:spcPct val="115000"/>
              </a:lnSpc>
              <a:spcBef>
                <a:spcPts val="0"/>
              </a:spcBef>
              <a:spcAft>
                <a:spcPts val="0"/>
              </a:spcAft>
              <a:buSzPts val="1800"/>
              <a:buChar char="○"/>
            </a:pPr>
            <a:r>
              <a:rPr lang="en-US"/>
              <a:t>Failed login attempts stored for auditing</a:t>
            </a:r>
            <a:endParaRPr/>
          </a:p>
          <a:p>
            <a:pPr indent="-342900" lvl="1" marL="914400" rtl="0" algn="l">
              <a:lnSpc>
                <a:spcPct val="115000"/>
              </a:lnSpc>
              <a:spcBef>
                <a:spcPts val="0"/>
              </a:spcBef>
              <a:spcAft>
                <a:spcPts val="0"/>
              </a:spcAft>
              <a:buSzPts val="1800"/>
              <a:buChar char="○"/>
            </a:pPr>
            <a:r>
              <a:rPr lang="en-US"/>
              <a:t>Any runtime error should be logged for local file evaluation</a:t>
            </a:r>
            <a:endParaRPr/>
          </a:p>
          <a:p>
            <a:pPr indent="-342900" lvl="0" marL="457200" rtl="0" algn="l">
              <a:lnSpc>
                <a:spcPct val="115000"/>
              </a:lnSpc>
              <a:spcBef>
                <a:spcPts val="0"/>
              </a:spcBef>
              <a:spcAft>
                <a:spcPts val="0"/>
              </a:spcAft>
              <a:buSzPts val="1800"/>
              <a:buChar char="●"/>
            </a:pPr>
            <a:r>
              <a:rPr lang="en-US"/>
              <a:t>Server</a:t>
            </a:r>
            <a:endParaRPr/>
          </a:p>
          <a:p>
            <a:pPr indent="-342900" lvl="1" marL="914400" rtl="0" algn="l">
              <a:lnSpc>
                <a:spcPct val="115000"/>
              </a:lnSpc>
              <a:spcBef>
                <a:spcPts val="0"/>
              </a:spcBef>
              <a:spcAft>
                <a:spcPts val="0"/>
              </a:spcAft>
              <a:buSzPts val="1800"/>
              <a:buChar char="○"/>
            </a:pPr>
            <a:r>
              <a:rPr lang="en-US"/>
              <a:t>Server software must be </a:t>
            </a:r>
            <a:r>
              <a:rPr lang="en-US"/>
              <a:t>independent</a:t>
            </a:r>
            <a:r>
              <a:rPr lang="en-US"/>
              <a:t> of server OS</a:t>
            </a:r>
            <a:endParaRPr/>
          </a:p>
          <a:p>
            <a:pPr indent="-342900" lvl="1" marL="914400" rtl="0" algn="l">
              <a:lnSpc>
                <a:spcPct val="115000"/>
              </a:lnSpc>
              <a:spcBef>
                <a:spcPts val="0"/>
              </a:spcBef>
              <a:spcAft>
                <a:spcPts val="0"/>
              </a:spcAft>
              <a:buSzPts val="1800"/>
              <a:buChar char="○"/>
            </a:pPr>
            <a:r>
              <a:rPr lang="en-US"/>
              <a:t>Must be able to handle up to 20 simultaneous users</a:t>
            </a:r>
            <a:endParaRPr/>
          </a:p>
          <a:p>
            <a:pPr indent="-342900" lvl="0" marL="457200" rtl="0" algn="l">
              <a:lnSpc>
                <a:spcPct val="115000"/>
              </a:lnSpc>
              <a:spcBef>
                <a:spcPts val="0"/>
              </a:spcBef>
              <a:spcAft>
                <a:spcPts val="0"/>
              </a:spcAft>
              <a:buSzPts val="1800"/>
              <a:buChar char="●"/>
            </a:pPr>
            <a:r>
              <a:rPr lang="en-US"/>
              <a:t>App should be “easy” to use while user is driving vehicle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g7aa8e0c528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Assumptions and Limitations</a:t>
            </a:r>
            <a:endParaRPr/>
          </a:p>
        </p:txBody>
      </p:sp>
      <p:sp>
        <p:nvSpPr>
          <p:cNvPr id="137" name="Google Shape;137;g7aa8e0c528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Assumptions:</a:t>
            </a:r>
            <a:endParaRPr/>
          </a:p>
          <a:p>
            <a:pPr indent="-342900" lvl="0" marL="457200" rtl="0" algn="l">
              <a:spcBef>
                <a:spcPts val="2100"/>
              </a:spcBef>
              <a:spcAft>
                <a:spcPts val="0"/>
              </a:spcAft>
              <a:buSzPts val="1800"/>
              <a:buChar char="●"/>
            </a:pPr>
            <a:r>
              <a:rPr lang="en-US"/>
              <a:t>Accurate IRI calculations may be </a:t>
            </a:r>
            <a:r>
              <a:rPr lang="en-US"/>
              <a:t>performed</a:t>
            </a:r>
            <a:r>
              <a:rPr lang="en-US"/>
              <a:t> using only accelerometer data</a:t>
            </a:r>
            <a:endParaRPr/>
          </a:p>
          <a:p>
            <a:pPr indent="-342900" lvl="0" marL="457200" rtl="0" algn="l">
              <a:spcBef>
                <a:spcPts val="0"/>
              </a:spcBef>
              <a:spcAft>
                <a:spcPts val="0"/>
              </a:spcAft>
              <a:buSzPts val="1800"/>
              <a:buChar char="●"/>
            </a:pPr>
            <a:r>
              <a:rPr lang="en-US"/>
              <a:t>Calculations will be done real time</a:t>
            </a:r>
            <a:endParaRPr/>
          </a:p>
          <a:p>
            <a:pPr indent="-342900" lvl="0" marL="457200" rtl="0" algn="l">
              <a:spcBef>
                <a:spcPts val="0"/>
              </a:spcBef>
              <a:spcAft>
                <a:spcPts val="0"/>
              </a:spcAft>
              <a:buSzPts val="1800"/>
              <a:buChar char="●"/>
            </a:pPr>
            <a:r>
              <a:rPr lang="en-US"/>
              <a:t>Data will be collected at a constant speed, using a conventional consumer vehicle, on flat, paved roads</a:t>
            </a:r>
            <a:endParaRPr/>
          </a:p>
          <a:p>
            <a:pPr indent="0" lvl="0" marL="0" rtl="0" algn="l">
              <a:spcBef>
                <a:spcPts val="2100"/>
              </a:spcBef>
              <a:spcAft>
                <a:spcPts val="0"/>
              </a:spcAft>
              <a:buNone/>
            </a:pPr>
            <a:r>
              <a:rPr lang="en-US"/>
              <a:t>Limitations:</a:t>
            </a:r>
            <a:endParaRPr/>
          </a:p>
          <a:p>
            <a:pPr indent="-342900" lvl="0" marL="457200" rtl="0" algn="l">
              <a:spcBef>
                <a:spcPts val="2100"/>
              </a:spcBef>
              <a:spcAft>
                <a:spcPts val="0"/>
              </a:spcAft>
              <a:buSzPts val="1800"/>
              <a:buChar char="●"/>
            </a:pPr>
            <a:r>
              <a:rPr lang="en-US"/>
              <a:t>Less accurate than Class 1 Profilometers</a:t>
            </a:r>
            <a:endParaRPr/>
          </a:p>
          <a:p>
            <a:pPr indent="-342900" lvl="0" marL="457200" rtl="0" algn="l">
              <a:spcBef>
                <a:spcPts val="0"/>
              </a:spcBef>
              <a:spcAft>
                <a:spcPts val="0"/>
              </a:spcAft>
              <a:buSzPts val="1800"/>
              <a:buChar char="●"/>
            </a:pPr>
            <a:r>
              <a:rPr lang="en-US"/>
              <a:t>Requires an Android smartphone</a:t>
            </a:r>
            <a:endParaRPr/>
          </a:p>
          <a:p>
            <a:pPr indent="-342900" lvl="0" marL="457200" rtl="0" algn="l">
              <a:spcBef>
                <a:spcPts val="0"/>
              </a:spcBef>
              <a:spcAft>
                <a:spcPts val="0"/>
              </a:spcAft>
              <a:buSzPts val="1800"/>
              <a:buChar char="●"/>
            </a:pPr>
            <a:r>
              <a:rPr lang="en-US"/>
              <a:t>Intensive calculations may limit numbers of users supported by server</a:t>
            </a:r>
            <a:endParaRPr/>
          </a:p>
          <a:p>
            <a:pPr indent="-342900" lvl="0" marL="457200" rtl="0" algn="l">
              <a:spcBef>
                <a:spcPts val="0"/>
              </a:spcBef>
              <a:spcAft>
                <a:spcPts val="0"/>
              </a:spcAft>
              <a:buSzPts val="1800"/>
              <a:buChar char="●"/>
            </a:pPr>
            <a:r>
              <a:rPr lang="en-US"/>
              <a:t>Cellular signal may disconnect from server, making calculations not real time</a:t>
            </a:r>
            <a:endParaRPr/>
          </a:p>
          <a:p>
            <a:pPr indent="-342900" lvl="0" marL="457200" rtl="0" algn="l">
              <a:spcBef>
                <a:spcPts val="0"/>
              </a:spcBef>
              <a:spcAft>
                <a:spcPts val="0"/>
              </a:spcAft>
              <a:buSzPts val="1800"/>
              <a:buChar char="●"/>
            </a:pPr>
            <a:r>
              <a:rPr lang="en-US"/>
              <a:t>Varying hardware and sensor accuracy may affect calculated IRI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Conceptual Design Diagram</a:t>
            </a:r>
            <a:endParaRPr/>
          </a:p>
        </p:txBody>
      </p:sp>
      <p:pic>
        <p:nvPicPr>
          <p:cNvPr id="143" name="Google Shape;143;p5"/>
          <p:cNvPicPr preferRelativeResize="0"/>
          <p:nvPr/>
        </p:nvPicPr>
        <p:blipFill>
          <a:blip r:embed="rId3">
            <a:alphaModFix/>
          </a:blip>
          <a:stretch>
            <a:fillRect/>
          </a:stretch>
        </p:blipFill>
        <p:spPr>
          <a:xfrm>
            <a:off x="2315825" y="1587637"/>
            <a:ext cx="7560348" cy="4827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g7abd1cb90b_0_6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Need </a:t>
            </a:r>
            <a:r>
              <a:rPr lang="en-US"/>
              <a:t>Assessment</a:t>
            </a:r>
            <a:endParaRPr/>
          </a:p>
        </p:txBody>
      </p:sp>
      <p:sp>
        <p:nvSpPr>
          <p:cNvPr id="149" name="Google Shape;149;g7abd1cb90b_0_61"/>
          <p:cNvSpPr txBox="1"/>
          <p:nvPr>
            <p:ph idx="1" type="body"/>
          </p:nvPr>
        </p:nvSpPr>
        <p:spPr>
          <a:xfrm>
            <a:off x="838200" y="1825625"/>
            <a:ext cx="52578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a:t>Road conditions can negatively impact vehicle health</a:t>
            </a:r>
            <a:endParaRPr/>
          </a:p>
          <a:p>
            <a:pPr indent="-342900" lvl="1" marL="914400" rtl="0" algn="l">
              <a:lnSpc>
                <a:spcPct val="115000"/>
              </a:lnSpc>
              <a:spcBef>
                <a:spcPts val="0"/>
              </a:spcBef>
              <a:spcAft>
                <a:spcPts val="0"/>
              </a:spcAft>
              <a:buSzPts val="1800"/>
              <a:buChar char="○"/>
            </a:pPr>
            <a:r>
              <a:rPr lang="en-US"/>
              <a:t>Repairs up to $1000</a:t>
            </a:r>
            <a:endParaRPr/>
          </a:p>
          <a:p>
            <a:pPr indent="-342900" lvl="1" marL="914400" rtl="0" algn="l">
              <a:lnSpc>
                <a:spcPct val="115000"/>
              </a:lnSpc>
              <a:spcBef>
                <a:spcPts val="0"/>
              </a:spcBef>
              <a:spcAft>
                <a:spcPts val="0"/>
              </a:spcAft>
              <a:buSzPts val="1800"/>
              <a:buChar char="○"/>
            </a:pPr>
            <a:r>
              <a:rPr lang="en-US"/>
              <a:t>Damage to tires, wheels, shocks and struts, etc.</a:t>
            </a:r>
            <a:endParaRPr/>
          </a:p>
          <a:p>
            <a:pPr indent="-342900" lvl="0" marL="457200" rtl="0" algn="l">
              <a:lnSpc>
                <a:spcPct val="115000"/>
              </a:lnSpc>
              <a:spcBef>
                <a:spcPts val="0"/>
              </a:spcBef>
              <a:spcAft>
                <a:spcPts val="0"/>
              </a:spcAft>
              <a:buSzPts val="1800"/>
              <a:buChar char="●"/>
            </a:pPr>
            <a:r>
              <a:rPr lang="en-US"/>
              <a:t>Driver safety also at risk</a:t>
            </a:r>
            <a:endParaRPr/>
          </a:p>
          <a:p>
            <a:pPr indent="-342900" lvl="1" marL="914400" rtl="0" algn="l">
              <a:lnSpc>
                <a:spcPct val="115000"/>
              </a:lnSpc>
              <a:spcBef>
                <a:spcPts val="0"/>
              </a:spcBef>
              <a:spcAft>
                <a:spcPts val="0"/>
              </a:spcAft>
              <a:buSzPts val="1800"/>
              <a:buChar char="○"/>
            </a:pPr>
            <a:r>
              <a:rPr lang="en-US"/>
              <a:t>Loss of control</a:t>
            </a:r>
            <a:endParaRPr/>
          </a:p>
          <a:p>
            <a:pPr indent="-342900" lvl="0" marL="457200" rtl="0" algn="l">
              <a:lnSpc>
                <a:spcPct val="115000"/>
              </a:lnSpc>
              <a:spcBef>
                <a:spcPts val="0"/>
              </a:spcBef>
              <a:spcAft>
                <a:spcPts val="0"/>
              </a:spcAft>
              <a:buSzPts val="1800"/>
              <a:buChar char="●"/>
            </a:pPr>
            <a:r>
              <a:rPr lang="en-US"/>
              <a:t>Current profiling solutions pitfalls</a:t>
            </a:r>
            <a:endParaRPr/>
          </a:p>
          <a:p>
            <a:pPr indent="-342900" lvl="1" marL="914400" rtl="0" algn="l">
              <a:lnSpc>
                <a:spcPct val="115000"/>
              </a:lnSpc>
              <a:spcBef>
                <a:spcPts val="0"/>
              </a:spcBef>
              <a:spcAft>
                <a:spcPts val="0"/>
              </a:spcAft>
              <a:buSzPts val="1800"/>
              <a:buChar char="○"/>
            </a:pPr>
            <a:r>
              <a:rPr lang="en-US"/>
              <a:t>Inaccurate</a:t>
            </a:r>
            <a:endParaRPr/>
          </a:p>
          <a:p>
            <a:pPr indent="-342900" lvl="1" marL="914400" rtl="0" algn="l">
              <a:lnSpc>
                <a:spcPct val="115000"/>
              </a:lnSpc>
              <a:spcBef>
                <a:spcPts val="0"/>
              </a:spcBef>
              <a:spcAft>
                <a:spcPts val="0"/>
              </a:spcAft>
              <a:buSzPts val="1800"/>
              <a:buChar char="○"/>
            </a:pPr>
            <a:r>
              <a:rPr lang="en-US"/>
              <a:t>Expensive</a:t>
            </a:r>
            <a:endParaRPr/>
          </a:p>
          <a:p>
            <a:pPr indent="-342900" lvl="1" marL="914400" rtl="0" algn="l">
              <a:lnSpc>
                <a:spcPct val="115000"/>
              </a:lnSpc>
              <a:spcBef>
                <a:spcPts val="0"/>
              </a:spcBef>
              <a:spcAft>
                <a:spcPts val="0"/>
              </a:spcAft>
              <a:buSzPts val="1800"/>
              <a:buChar char="○"/>
            </a:pPr>
            <a:r>
              <a:rPr lang="en-US"/>
              <a:t>Operating time</a:t>
            </a:r>
            <a:endParaRPr/>
          </a:p>
          <a:p>
            <a:pPr indent="0" lvl="0" marL="0" rtl="0" algn="l">
              <a:spcBef>
                <a:spcPts val="2100"/>
              </a:spcBef>
              <a:spcAft>
                <a:spcPts val="2100"/>
              </a:spcAft>
              <a:buNone/>
            </a:pPr>
            <a:r>
              <a:t/>
            </a:r>
            <a:endParaRPr/>
          </a:p>
        </p:txBody>
      </p:sp>
      <p:pic>
        <p:nvPicPr>
          <p:cNvPr id="150" name="Google Shape;150;g7abd1cb90b_0_61"/>
          <p:cNvPicPr preferRelativeResize="0"/>
          <p:nvPr/>
        </p:nvPicPr>
        <p:blipFill>
          <a:blip r:embed="rId3">
            <a:alphaModFix/>
          </a:blip>
          <a:stretch>
            <a:fillRect/>
          </a:stretch>
        </p:blipFill>
        <p:spPr>
          <a:xfrm>
            <a:off x="6937825" y="2059713"/>
            <a:ext cx="4111175" cy="2738575"/>
          </a:xfrm>
          <a:prstGeom prst="rect">
            <a:avLst/>
          </a:prstGeom>
          <a:noFill/>
          <a:ln>
            <a:noFill/>
          </a:ln>
        </p:spPr>
      </p:pic>
      <p:sp>
        <p:nvSpPr>
          <p:cNvPr id="151" name="Google Shape;151;g7abd1cb90b_0_61"/>
          <p:cNvSpPr txBox="1"/>
          <p:nvPr/>
        </p:nvSpPr>
        <p:spPr>
          <a:xfrm>
            <a:off x="7024950" y="5220313"/>
            <a:ext cx="3936900" cy="6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latin typeface="Lato"/>
                <a:ea typeface="Lato"/>
                <a:cs typeface="Lato"/>
                <a:sym typeface="Lato"/>
              </a:rPr>
              <a:t>Statistics of damage to vehicles caused by road imperfections</a:t>
            </a:r>
            <a:endParaRPr i="1">
              <a:latin typeface="Lato"/>
              <a:ea typeface="Lato"/>
              <a:cs typeface="Lato"/>
              <a:sym typeface="Lato"/>
            </a:endParaRPr>
          </a:p>
        </p:txBody>
      </p:sp>
      <p:sp>
        <p:nvSpPr>
          <p:cNvPr id="152" name="Google Shape;152;g7abd1cb90b_0_61"/>
          <p:cNvSpPr txBox="1"/>
          <p:nvPr/>
        </p:nvSpPr>
        <p:spPr>
          <a:xfrm>
            <a:off x="7438575" y="6277425"/>
            <a:ext cx="44631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4"/>
              </a:rPr>
              <a:t>http://news.aaa-calif.com/news/pothole-damage-costs-drivers-3-billion-annually-nationwide</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g7abd1cb90b_0_5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Task Breakdown</a:t>
            </a:r>
            <a:endParaRPr/>
          </a:p>
        </p:txBody>
      </p:sp>
      <p:sp>
        <p:nvSpPr>
          <p:cNvPr id="158" name="Google Shape;158;g7abd1cb90b_0_5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SzPts val="1800"/>
              <a:buAutoNum type="arabicPeriod"/>
            </a:pPr>
            <a:r>
              <a:rPr lang="en-US"/>
              <a:t>Create Node.JS server.</a:t>
            </a:r>
            <a:endParaRPr/>
          </a:p>
          <a:p>
            <a:pPr indent="-342900" lvl="0" marL="457200" rtl="0" algn="l">
              <a:lnSpc>
                <a:spcPct val="115000"/>
              </a:lnSpc>
              <a:spcBef>
                <a:spcPts val="0"/>
              </a:spcBef>
              <a:spcAft>
                <a:spcPts val="0"/>
              </a:spcAft>
              <a:buSzPts val="1800"/>
              <a:buAutoNum type="arabicPeriod"/>
            </a:pPr>
            <a:r>
              <a:rPr lang="en-US"/>
              <a:t>Create database with formats for data types and attributes.</a:t>
            </a:r>
            <a:endParaRPr/>
          </a:p>
          <a:p>
            <a:pPr indent="-342900" lvl="0" marL="457200" rtl="0" algn="l">
              <a:lnSpc>
                <a:spcPct val="115000"/>
              </a:lnSpc>
              <a:spcBef>
                <a:spcPts val="0"/>
              </a:spcBef>
              <a:spcAft>
                <a:spcPts val="0"/>
              </a:spcAft>
              <a:buSzPts val="1800"/>
              <a:buAutoNum type="arabicPeriod"/>
            </a:pPr>
            <a:r>
              <a:rPr lang="en-US"/>
              <a:t>Link server and database for data r/w functionality.</a:t>
            </a:r>
            <a:endParaRPr/>
          </a:p>
          <a:p>
            <a:pPr indent="-342900" lvl="0" marL="457200" rtl="0" algn="l">
              <a:lnSpc>
                <a:spcPct val="115000"/>
              </a:lnSpc>
              <a:spcBef>
                <a:spcPts val="0"/>
              </a:spcBef>
              <a:spcAft>
                <a:spcPts val="0"/>
              </a:spcAft>
              <a:buSzPts val="1800"/>
              <a:buAutoNum type="arabicPeriod"/>
            </a:pPr>
            <a:r>
              <a:rPr lang="en-US"/>
              <a:t>Develop user-interface for Android app.</a:t>
            </a:r>
            <a:endParaRPr/>
          </a:p>
          <a:p>
            <a:pPr indent="-342900" lvl="0" marL="457200" rtl="0" algn="l">
              <a:lnSpc>
                <a:spcPct val="115000"/>
              </a:lnSpc>
              <a:spcBef>
                <a:spcPts val="0"/>
              </a:spcBef>
              <a:spcAft>
                <a:spcPts val="0"/>
              </a:spcAft>
              <a:buSzPts val="1800"/>
              <a:buAutoNum type="arabicPeriod"/>
            </a:pPr>
            <a:r>
              <a:rPr lang="en-US"/>
              <a:t>Create networking framework for frontend to communicate with backend.</a:t>
            </a:r>
            <a:endParaRPr/>
          </a:p>
          <a:p>
            <a:pPr indent="-342900" lvl="0" marL="457200" rtl="0" algn="l">
              <a:lnSpc>
                <a:spcPct val="115000"/>
              </a:lnSpc>
              <a:spcBef>
                <a:spcPts val="0"/>
              </a:spcBef>
              <a:spcAft>
                <a:spcPts val="0"/>
              </a:spcAft>
              <a:buSzPts val="1800"/>
              <a:buAutoNum type="arabicPeriod"/>
            </a:pPr>
            <a:r>
              <a:rPr lang="en-US"/>
              <a:t>Develop IRI calculation algorithm for available input data.</a:t>
            </a:r>
            <a:endParaRPr/>
          </a:p>
          <a:p>
            <a:pPr indent="-342900" lvl="0" marL="457200" rtl="0" algn="l">
              <a:lnSpc>
                <a:spcPct val="115000"/>
              </a:lnSpc>
              <a:spcBef>
                <a:spcPts val="0"/>
              </a:spcBef>
              <a:spcAft>
                <a:spcPts val="0"/>
              </a:spcAft>
              <a:buSzPts val="1800"/>
              <a:buAutoNum type="arabicPeriod"/>
            </a:pPr>
            <a:r>
              <a:rPr lang="en-US"/>
              <a:t>Implement algorithm on backend and frontend.</a:t>
            </a:r>
            <a:endParaRPr/>
          </a:p>
          <a:p>
            <a:pPr indent="-342900" lvl="0" marL="457200" rtl="0" algn="l">
              <a:lnSpc>
                <a:spcPct val="115000"/>
              </a:lnSpc>
              <a:spcBef>
                <a:spcPts val="0"/>
              </a:spcBef>
              <a:spcAft>
                <a:spcPts val="0"/>
              </a:spcAft>
              <a:buSzPts val="1800"/>
              <a:buAutoNum type="arabicPeriod"/>
            </a:pPr>
            <a:r>
              <a:rPr lang="en-US"/>
              <a:t>Add GPS tracking and logging to Android app.</a:t>
            </a:r>
            <a:endParaRPr/>
          </a:p>
          <a:p>
            <a:pPr indent="-342900" lvl="0" marL="457200" rtl="0" algn="l">
              <a:lnSpc>
                <a:spcPct val="115000"/>
              </a:lnSpc>
              <a:spcBef>
                <a:spcPts val="0"/>
              </a:spcBef>
              <a:spcAft>
                <a:spcPts val="0"/>
              </a:spcAft>
              <a:buSzPts val="1800"/>
              <a:buAutoNum type="arabicPeriod"/>
            </a:pPr>
            <a:r>
              <a:rPr lang="en-US"/>
              <a:t>Couple GPS and IRI data to create route histories.</a:t>
            </a:r>
            <a:endParaRPr/>
          </a:p>
          <a:p>
            <a:pPr indent="-342900" lvl="0" marL="457200" rtl="0" algn="l">
              <a:lnSpc>
                <a:spcPct val="115000"/>
              </a:lnSpc>
              <a:spcBef>
                <a:spcPts val="0"/>
              </a:spcBef>
              <a:spcAft>
                <a:spcPts val="0"/>
              </a:spcAft>
              <a:buSzPts val="1800"/>
              <a:buAutoNum type="arabicPeriod"/>
            </a:pPr>
            <a:r>
              <a:rPr lang="en-US"/>
              <a:t>System/acceptance testing with frontend, backend, and database.</a:t>
            </a:r>
            <a:endParaRPr/>
          </a:p>
          <a:p>
            <a:pPr indent="0" lvl="0" marL="0" rtl="0" algn="l">
              <a:spcBef>
                <a:spcPts val="1200"/>
              </a:spcBef>
              <a:spcAft>
                <a:spcPts val="21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2019-11-16T15:00:05Z</dcterms:created>
  <dc:creator>Akhilesh Tyagi</dc:creator>
</cp:coreProperties>
</file>